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0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veat" panose="020B0604020202020204" charset="0"/>
      <p:regular r:id="rId53"/>
      <p:bold r:id="rId54"/>
    </p:embeddedFont>
    <p:embeddedFont>
      <p:font typeface="Montserrat" pitchFamily="2" charset="-52"/>
      <p:regular r:id="rId55"/>
      <p:bold r:id="rId56"/>
      <p:italic r:id="rId57"/>
      <p:boldItalic r:id="rId58"/>
    </p:embeddedFont>
    <p:embeddedFont>
      <p:font typeface="Montserrat Black" pitchFamily="2" charset="-52"/>
      <p:bold r:id="rId59"/>
      <p:italic r:id="rId60"/>
      <p:boldItalic r:id="rId61"/>
    </p:embeddedFont>
    <p:embeddedFont>
      <p:font typeface="Montserrat ExtraBold" pitchFamily="2" charset="-52"/>
      <p:bold r:id="rId62"/>
      <p:boldItalic r:id="rId63"/>
    </p:embeddedFont>
    <p:embeddedFont>
      <p:font typeface="Montserrat SemiBold" pitchFamily="2" charset="-52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1/g8XgWWOdT7OqpRstehaWm/Q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173" autoAdjust="0"/>
  </p:normalViewPr>
  <p:slideViewPr>
    <p:cSldViewPr snapToGrid="0">
      <p:cViewPr varScale="1">
        <p:scale>
          <a:sx n="90" d="100"/>
          <a:sy n="90" d="100"/>
        </p:scale>
        <p:origin x="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0357995f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120357995f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0357995f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20357995f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0357995f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20357995f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0357995f0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120357995f0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0357995f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120357995f0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452c847b6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f452c847b6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0357995f0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120357995f0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0357995f0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20357995f0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452c847b6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f452c847b6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452c847b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f452c847b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0357995f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120357995f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20357995f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120357995f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0357995f0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120357995f0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f452c847b6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f452c847b6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0357995f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120357995f0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45b0f6e8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f45b0f6e8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452c847b6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f452c847b6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20357995f0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120357995f0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20357995f0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g120357995f0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f452c847b6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f452c847b6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20357995f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120357995f0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459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20357995f0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120357995f0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f452c847b6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f452c847b6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20357995f0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g120357995f0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20357995f0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g120357995f0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f452c847b6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gf452c847b6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20357995f0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120357995f0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f452c847b6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f452c847b6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f452c847b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f452c847b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20357995f0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g120357995f0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f452c847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gf452c847b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452c847b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f452c847b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f452c847b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f452c847b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f452c847b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gf452c847b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f452c847b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f452c847b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452c847b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f452c847b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f452c847b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gf452c847b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f452c847b6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gf452c847b6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0357995f0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20357995f0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45b0f6e8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f45b0f6e8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0357995f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20357995f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8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64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0" y="465250"/>
            <a:ext cx="94173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ІНВЕСТИЦІЙНИЙ ПАСПОРТ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0" y="1778950"/>
            <a:ext cx="4546800" cy="129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Україна,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0250" y="1892150"/>
            <a:ext cx="797100" cy="10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0357995f0_0_472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20357995f0_0_4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10</a:t>
            </a:fld>
            <a:endParaRPr/>
          </a:p>
        </p:txBody>
      </p:sp>
      <p:sp>
        <p:nvSpPr>
          <p:cNvPr id="235" name="Google Shape;235;g120357995f0_0_472"/>
          <p:cNvSpPr txBox="1"/>
          <p:nvPr/>
        </p:nvSpPr>
        <p:spPr>
          <a:xfrm>
            <a:off x="3960000" y="1829300"/>
            <a:ext cx="516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ПРИРОДНІ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РЕСУРСИ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6" name="Google Shape;236;g120357995f0_0_472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g120357995f0_0_472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38761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2300" b="0" i="0" u="none" strike="noStrike" cap="none">
              <a:solidFill>
                <a:srgbClr val="38761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39" name="Google Shape;239;g120357995f0_0_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20357995f0_0_4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287" y="1443506"/>
            <a:ext cx="1367449" cy="14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FF416D3F-6A5E-4CE7-BFC3-31E1D16FB1BB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120357995f0_0_115" descr="A forest of trees&#10;&#10;Description automatically generated with low confidence"/>
          <p:cNvPicPr preferRelativeResize="0"/>
          <p:nvPr/>
        </p:nvPicPr>
        <p:blipFill rotWithShape="1">
          <a:blip r:embed="rId3">
            <a:alphaModFix amt="70000"/>
          </a:blip>
          <a:srcRect l="18" t="22" r="61" b="190"/>
          <a:stretch/>
        </p:blipFill>
        <p:spPr>
          <a:xfrm>
            <a:off x="920101" y="-13950"/>
            <a:ext cx="8223899" cy="51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20357995f0_0_115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20357995f0_0_115"/>
          <p:cNvSpPr txBox="1">
            <a:spLocks noGrp="1"/>
          </p:cNvSpPr>
          <p:nvPr>
            <p:ph type="ctrTitle"/>
          </p:nvPr>
        </p:nvSpPr>
        <p:spPr>
          <a:xfrm>
            <a:off x="1318208" y="-1617840"/>
            <a:ext cx="74286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ПРИРОДНІ РЕСУРСИ</a:t>
            </a:r>
            <a:endParaRPr sz="24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8" name="Google Shape;248;g120357995f0_0_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11</a:t>
            </a:fld>
            <a:endParaRPr/>
          </a:p>
        </p:txBody>
      </p:sp>
      <p:sp>
        <p:nvSpPr>
          <p:cNvPr id="249" name="Google Shape;249;g120357995f0_0_115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g120357995f0_0_115"/>
          <p:cNvSpPr txBox="1"/>
          <p:nvPr/>
        </p:nvSpPr>
        <p:spPr>
          <a:xfrm>
            <a:off x="981501" y="847496"/>
            <a:ext cx="4034700" cy="276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даними SaveEcoBot в регіоні </a:t>
            </a:r>
            <a:b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«зелений» рівень чистоти повітря.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території знаходяться 50 водойм (з площею водного дзеркала більше 0,5 га).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Немає промислових підприємств із негативний впливом на довкілля.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Поруч – природний заповідник «Національний природний парк «Гуцульщина».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g120357995f0_0_115"/>
          <p:cNvSpPr txBox="1"/>
          <p:nvPr/>
        </p:nvSpPr>
        <p:spPr>
          <a:xfrm>
            <a:off x="5100700" y="847496"/>
            <a:ext cx="4034699" cy="224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Більше 32% або 44 га території громади вкрито лісами загального користування.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65% усіх дерев – хвойні, решта – </a:t>
            </a:r>
            <a:br>
              <a:rPr lang="uk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бук, дуб та інші.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Багата флора і фауна створюють сприятливі умови для розвитку туризму, рекреації.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g120357995f0_0_115"/>
          <p:cNvSpPr txBox="1"/>
          <p:nvPr/>
        </p:nvSpPr>
        <p:spPr>
          <a:xfrm>
            <a:off x="1199299" y="378319"/>
            <a:ext cx="3231034" cy="3315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Екологічний стан території</a:t>
            </a: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g120357995f0_0_115"/>
          <p:cNvSpPr txBox="1"/>
          <p:nvPr/>
        </p:nvSpPr>
        <p:spPr>
          <a:xfrm>
            <a:off x="5566508" y="369919"/>
            <a:ext cx="2159700" cy="3399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Лісиста місцевість</a:t>
            </a: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g120357995f0_0_115"/>
          <p:cNvSpPr/>
          <p:nvPr/>
        </p:nvSpPr>
        <p:spPr>
          <a:xfrm>
            <a:off x="689200" y="36332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38761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2000" b="0" i="0" u="none" strike="noStrike" cap="none">
              <a:solidFill>
                <a:srgbClr val="38761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55" name="Google Shape;255;g120357995f0_0_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626" y="132569"/>
            <a:ext cx="599750" cy="65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20357995f0_0_173"/>
          <p:cNvPicPr preferRelativeResize="0"/>
          <p:nvPr/>
        </p:nvPicPr>
        <p:blipFill rotWithShape="1">
          <a:blip r:embed="rId3">
            <a:alphaModFix/>
          </a:blip>
          <a:srcRect l="20" t="216" r="34" b="-270"/>
          <a:stretch/>
        </p:blipFill>
        <p:spPr>
          <a:xfrm>
            <a:off x="920100" y="2568025"/>
            <a:ext cx="4140000" cy="2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20357995f0_0_173"/>
          <p:cNvSpPr txBox="1">
            <a:spLocks noGrp="1"/>
          </p:cNvSpPr>
          <p:nvPr>
            <p:ph type="ctrTitle"/>
          </p:nvPr>
        </p:nvSpPr>
        <p:spPr>
          <a:xfrm>
            <a:off x="5060100" y="76200"/>
            <a:ext cx="40626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ПРИРОДНІ РЕСУРСИ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2" name="Google Shape;262;g120357995f0_0_1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12</a:t>
            </a:fld>
            <a:endParaRPr/>
          </a:p>
        </p:txBody>
      </p:sp>
      <p:sp>
        <p:nvSpPr>
          <p:cNvPr id="263" name="Google Shape;263;g120357995f0_0_173"/>
          <p:cNvSpPr txBox="1"/>
          <p:nvPr/>
        </p:nvSpPr>
        <p:spPr>
          <a:xfrm>
            <a:off x="4907700" y="583163"/>
            <a:ext cx="41400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джерела із сульфідною водою з концентрацією від 120 до 180 мг/л вільного сірководню.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Дебіт – близько 2 м3 на добу.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Джерела мають лікувальні властивості, дещо схожі до «Нафтусі».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g120357995f0_0_173"/>
          <p:cNvSpPr txBox="1"/>
          <p:nvPr/>
        </p:nvSpPr>
        <p:spPr>
          <a:xfrm>
            <a:off x="4907697" y="2763159"/>
            <a:ext cx="4271400" cy="19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території громади наявні поклади торф’яних грязей, які належать до сульфатно-гідрокарбонатно-кальцієво-натрієвого типу з великим вмістом іонів магнію.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Деякі локальні готельні бізнеси використовують грязі в косметологічних цілях для своїх відвідувачів.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g120357995f0_0_173"/>
          <p:cNvSpPr txBox="1"/>
          <p:nvPr/>
        </p:nvSpPr>
        <p:spPr>
          <a:xfrm>
            <a:off x="4398628" y="4645050"/>
            <a:ext cx="16578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Торф’яні грязі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g120357995f0_0_173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20357995f0_0_173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g120357995f0_0_173" descr="A close up of a person's ey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9" t="67" r="76" b="76"/>
          <a:stretch/>
        </p:blipFill>
        <p:spPr>
          <a:xfrm>
            <a:off x="920100" y="-2375"/>
            <a:ext cx="4140000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120357995f0_0_173"/>
          <p:cNvSpPr/>
          <p:nvPr/>
        </p:nvSpPr>
        <p:spPr>
          <a:xfrm>
            <a:off x="689200" y="1575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274E1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2000" b="0" i="0" u="none" strike="noStrike" cap="none">
              <a:solidFill>
                <a:srgbClr val="274E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70" name="Google Shape;270;g120357995f0_0_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626" y="132569"/>
            <a:ext cx="599750" cy="65525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20357995f0_0_173"/>
          <p:cNvSpPr txBox="1"/>
          <p:nvPr/>
        </p:nvSpPr>
        <p:spPr>
          <a:xfrm>
            <a:off x="4398628" y="2074432"/>
            <a:ext cx="19056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Лікувальні води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0357995f0_0_202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20357995f0_0_2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13</a:t>
            </a:fld>
            <a:endParaRPr/>
          </a:p>
        </p:txBody>
      </p:sp>
      <p:sp>
        <p:nvSpPr>
          <p:cNvPr id="278" name="Google Shape;278;g120357995f0_0_202"/>
          <p:cNvSpPr txBox="1"/>
          <p:nvPr/>
        </p:nvSpPr>
        <p:spPr>
          <a:xfrm>
            <a:off x="3960000" y="2057900"/>
            <a:ext cx="516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ГЕОЛОКАЦІЯ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9" name="Google Shape;279;g120357995f0_0_202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g120357995f0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120357995f0_0_202"/>
          <p:cNvSpPr/>
          <p:nvPr/>
        </p:nvSpPr>
        <p:spPr>
          <a:xfrm>
            <a:off x="3719125" y="918100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43434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2000" b="0" i="0" u="none" strike="noStrike" cap="none">
              <a:solidFill>
                <a:srgbClr val="43434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83" name="Google Shape;283;g120357995f0_0_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495" y="1416692"/>
            <a:ext cx="1003025" cy="15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F7ED73FD-61CC-40F1-ABB8-A26720888F66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120357995f0_0_248"/>
          <p:cNvPicPr preferRelativeResize="0"/>
          <p:nvPr/>
        </p:nvPicPr>
        <p:blipFill rotWithShape="1">
          <a:blip r:embed="rId3">
            <a:alphaModFix/>
          </a:blip>
          <a:srcRect t="106" b="20"/>
          <a:stretch/>
        </p:blipFill>
        <p:spPr>
          <a:xfrm>
            <a:off x="920100" y="776700"/>
            <a:ext cx="8251199" cy="29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20357995f0_0_248"/>
          <p:cNvSpPr txBox="1">
            <a:spLocks noGrp="1"/>
          </p:cNvSpPr>
          <p:nvPr>
            <p:ph type="ctrTitle"/>
          </p:nvPr>
        </p:nvSpPr>
        <p:spPr>
          <a:xfrm>
            <a:off x="933750" y="115500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ГЕОЛОКАЦІЯ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0" name="Google Shape;290;g120357995f0_0_2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14</a:t>
            </a:fld>
            <a:endParaRPr/>
          </a:p>
        </p:txBody>
      </p:sp>
      <p:sp>
        <p:nvSpPr>
          <p:cNvPr id="291" name="Google Shape;291;g120357995f0_0_248"/>
          <p:cNvSpPr txBox="1"/>
          <p:nvPr/>
        </p:nvSpPr>
        <p:spPr>
          <a:xfrm>
            <a:off x="972802" y="3810800"/>
            <a:ext cx="38601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Громада знаходиться у підніжжі Карпат.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Висота над рівнем моря – 350 м, водночас поруч зростають гори понад 1500 м. Відстань до найвищої гори України «Говерли» - 105 км.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g120357995f0_0_248"/>
          <p:cNvSpPr txBox="1"/>
          <p:nvPr/>
        </p:nvSpPr>
        <p:spPr>
          <a:xfrm>
            <a:off x="4896950" y="3794250"/>
            <a:ext cx="39639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Місцевість приваблює українських та іноземних туристів, які шукають екологічний відпочинок.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g120357995f0_0_248"/>
          <p:cNvSpPr txBox="1"/>
          <p:nvPr/>
        </p:nvSpPr>
        <p:spPr>
          <a:xfrm>
            <a:off x="1083275" y="626425"/>
            <a:ext cx="23652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Карпатський регіон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g120357995f0_0_248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20357995f0_0_248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g120357995f0_0_248"/>
          <p:cNvSpPr/>
          <p:nvPr/>
        </p:nvSpPr>
        <p:spPr>
          <a:xfrm>
            <a:off x="689200" y="2718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43434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2000" b="0" i="0" u="none" strike="noStrike" cap="none">
              <a:solidFill>
                <a:srgbClr val="43434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97" name="Google Shape;297;g120357995f0_0_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186" y="115498"/>
            <a:ext cx="469714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f452c847b6_0_592"/>
          <p:cNvPicPr preferRelativeResize="0"/>
          <p:nvPr/>
        </p:nvPicPr>
        <p:blipFill rotWithShape="1">
          <a:blip r:embed="rId3">
            <a:alphaModFix/>
          </a:blip>
          <a:srcRect t="61"/>
          <a:stretch/>
        </p:blipFill>
        <p:spPr>
          <a:xfrm>
            <a:off x="920100" y="2555825"/>
            <a:ext cx="4140001" cy="25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f452c847b6_0_592"/>
          <p:cNvPicPr preferRelativeResize="0"/>
          <p:nvPr/>
        </p:nvPicPr>
        <p:blipFill rotWithShape="1">
          <a:blip r:embed="rId4">
            <a:alphaModFix/>
          </a:blip>
          <a:srcRect t="204" b="179"/>
          <a:stretch/>
        </p:blipFill>
        <p:spPr>
          <a:xfrm>
            <a:off x="920100" y="-13950"/>
            <a:ext cx="4139999" cy="256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f452c847b6_0_592"/>
          <p:cNvSpPr txBox="1">
            <a:spLocks noGrp="1"/>
          </p:cNvSpPr>
          <p:nvPr>
            <p:ph type="ctrTitle"/>
          </p:nvPr>
        </p:nvSpPr>
        <p:spPr>
          <a:xfrm>
            <a:off x="5060100" y="152400"/>
            <a:ext cx="408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ГЕОЛОКАЦІЯ</a:t>
            </a:r>
            <a:endParaRPr sz="24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5" name="Google Shape;305;gf452c847b6_0_5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15</a:t>
            </a:fld>
            <a:endParaRPr/>
          </a:p>
        </p:txBody>
      </p:sp>
      <p:sp>
        <p:nvSpPr>
          <p:cNvPr id="306" name="Google Shape;306;gf452c847b6_0_592"/>
          <p:cNvSpPr txBox="1"/>
          <p:nvPr/>
        </p:nvSpPr>
        <p:spPr>
          <a:xfrm>
            <a:off x="4907700" y="1422063"/>
            <a:ext cx="39312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Регіон межує із Румунією.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Найближчі пункти пропуску: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«Ділове» (140 км) та «Порубне» (125 км).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gf452c847b6_0_592"/>
          <p:cNvSpPr txBox="1"/>
          <p:nvPr/>
        </p:nvSpPr>
        <p:spPr>
          <a:xfrm>
            <a:off x="4907700" y="3535025"/>
            <a:ext cx="32898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Відстань до зон активних воєнних дій з Росією складає не менше 800 км.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gf452c847b6_0_592"/>
          <p:cNvSpPr txBox="1"/>
          <p:nvPr/>
        </p:nvSpPr>
        <p:spPr>
          <a:xfrm>
            <a:off x="4363200" y="1072929"/>
            <a:ext cx="30321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Поруч кордон з Румунією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gf452c847b6_0_592"/>
          <p:cNvSpPr txBox="1"/>
          <p:nvPr/>
        </p:nvSpPr>
        <p:spPr>
          <a:xfrm>
            <a:off x="4374300" y="3186117"/>
            <a:ext cx="38445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Далеко від активних воєнних дій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gf452c847b6_0_592"/>
          <p:cNvSpPr/>
          <p:nvPr/>
        </p:nvSpPr>
        <p:spPr>
          <a:xfrm>
            <a:off x="0" y="-13950"/>
            <a:ext cx="920100" cy="51693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f452c847b6_0_592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gf452c847b6_0_592"/>
          <p:cNvSpPr/>
          <p:nvPr/>
        </p:nvSpPr>
        <p:spPr>
          <a:xfrm>
            <a:off x="691625" y="2322450"/>
            <a:ext cx="474300" cy="498600"/>
          </a:xfrm>
          <a:prstGeom prst="ellipse">
            <a:avLst/>
          </a:prstGeom>
          <a:solidFill>
            <a:srgbClr val="43434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20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13" name="Google Shape;313;gf452c847b6_0_5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186" y="115498"/>
            <a:ext cx="469714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0357995f0_0_277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134F5C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20357995f0_0_2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16</a:t>
            </a:fld>
            <a:endParaRPr/>
          </a:p>
        </p:txBody>
      </p:sp>
      <p:sp>
        <p:nvSpPr>
          <p:cNvPr id="320" name="Google Shape;320;g120357995f0_0_277"/>
          <p:cNvSpPr txBox="1"/>
          <p:nvPr/>
        </p:nvSpPr>
        <p:spPr>
          <a:xfrm>
            <a:off x="3960000" y="1829300"/>
            <a:ext cx="516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ІНФРАСТРУКТУРА </a:t>
            </a:r>
            <a:b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ДЛЯ БІЗНЕСУ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1" name="Google Shape;321;g120357995f0_0_277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g120357995f0_0_277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134F5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2300" b="0" i="0" u="none" strike="noStrike" cap="none">
              <a:solidFill>
                <a:srgbClr val="134F5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24" name="Google Shape;324;g120357995f0_0_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120357995f0_0_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2000" y="1527396"/>
            <a:ext cx="1296000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7F01E5CE-6A3B-442F-B49B-D99F335CBF75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120357995f0_0_4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503" y="0"/>
            <a:ext cx="4121999" cy="25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20357995f0_0_488"/>
          <p:cNvPicPr preferRelativeResize="0"/>
          <p:nvPr/>
        </p:nvPicPr>
        <p:blipFill rotWithShape="1">
          <a:blip r:embed="rId4">
            <a:alphaModFix/>
          </a:blip>
          <a:srcRect t="15"/>
          <a:stretch/>
        </p:blipFill>
        <p:spPr>
          <a:xfrm>
            <a:off x="919508" y="2567250"/>
            <a:ext cx="4104003" cy="25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20357995f0_0_4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17</a:t>
            </a:fld>
            <a:endParaRPr/>
          </a:p>
        </p:txBody>
      </p:sp>
      <p:sp>
        <p:nvSpPr>
          <p:cNvPr id="333" name="Google Shape;333;g120357995f0_0_488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134F5C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20357995f0_0_488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g120357995f0_0_488"/>
          <p:cNvSpPr/>
          <p:nvPr/>
        </p:nvSpPr>
        <p:spPr>
          <a:xfrm>
            <a:off x="689200" y="2718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134F5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2000" b="0" i="0" u="none" strike="noStrike" cap="none">
              <a:solidFill>
                <a:srgbClr val="134F5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6" name="Google Shape;336;g120357995f0_0_488"/>
          <p:cNvSpPr txBox="1"/>
          <p:nvPr/>
        </p:nvSpPr>
        <p:spPr>
          <a:xfrm>
            <a:off x="765654" y="1190850"/>
            <a:ext cx="39483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території громади наявні 3 офісні центри, де можна орендувати офіс.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Загальна площа офісних приміщень – близько 2 100 кв.м.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Середня ціна оренди – 180 грн за кв.м.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g120357995f0_0_488"/>
          <p:cNvSpPr txBox="1"/>
          <p:nvPr/>
        </p:nvSpPr>
        <p:spPr>
          <a:xfrm>
            <a:off x="4906279" y="3062770"/>
            <a:ext cx="41604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В громаді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наявні 2 приватні складські приміщення, де можна орендувати площі.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Загальна площа складів – 4300 кв.м., для оренди доступні площі від 50 до 500 кв.м.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Одне із приміщень має рампу.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Середня ціна оренди – 100 грн за кв.м.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" name="Google Shape;338;g120357995f0_0_4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900" y="132573"/>
            <a:ext cx="673201" cy="6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120357995f0_0_488"/>
          <p:cNvSpPr txBox="1">
            <a:spLocks noGrp="1"/>
          </p:cNvSpPr>
          <p:nvPr>
            <p:ph type="ctrTitle"/>
          </p:nvPr>
        </p:nvSpPr>
        <p:spPr>
          <a:xfrm>
            <a:off x="920100" y="0"/>
            <a:ext cx="41385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ІНФРАСТРУКТУРА </a:t>
            </a:r>
            <a:b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ДЛЯ БІЗНЕСУ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40" name="Google Shape;340;g120357995f0_0_488"/>
          <p:cNvSpPr txBox="1"/>
          <p:nvPr/>
        </p:nvSpPr>
        <p:spPr>
          <a:xfrm>
            <a:off x="3923026" y="844950"/>
            <a:ext cx="17571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Офісні центри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g120357995f0_0_488"/>
          <p:cNvSpPr txBox="1"/>
          <p:nvPr/>
        </p:nvSpPr>
        <p:spPr>
          <a:xfrm>
            <a:off x="4372876" y="2726182"/>
            <a:ext cx="26490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Складські приміщення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f452c847b6_0_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998" y="2570400"/>
            <a:ext cx="4140000" cy="25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f452c847b6_0_344" descr="A road with trees on the sid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00" y="-10"/>
            <a:ext cx="4140000" cy="2570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8" name="Google Shape;348;gf452c847b6_0_344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134F5C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f452c847b6_0_344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gf452c847b6_0_344"/>
          <p:cNvSpPr/>
          <p:nvPr/>
        </p:nvSpPr>
        <p:spPr>
          <a:xfrm>
            <a:off x="689200" y="21854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134F5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2000" b="0" i="0" u="none" strike="noStrike" cap="none">
              <a:solidFill>
                <a:srgbClr val="134F5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51" name="Google Shape;351;gf452c847b6_0_344"/>
          <p:cNvSpPr txBox="1"/>
          <p:nvPr/>
        </p:nvSpPr>
        <p:spPr>
          <a:xfrm>
            <a:off x="782700" y="1240975"/>
            <a:ext cx="3915900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Траса Н10 національного значення з’єднує громаду із Івано-Франківськом (60 км) та Чернівцями (77 км).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Наявна розгалужена мережа внутрішніх доріг, що забезпечують доступ до усіх населених пунктів.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громаді наявні 14 АЗС.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gf452c847b6_0_344"/>
          <p:cNvSpPr txBox="1"/>
          <p:nvPr/>
        </p:nvSpPr>
        <p:spPr>
          <a:xfrm>
            <a:off x="782700" y="3320375"/>
            <a:ext cx="3915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території громади наявні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очисні споруди.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Наявна можливість підключення нових виробничих підприємств до мережі очисних споруд.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gf452c847b6_0_344"/>
          <p:cNvSpPr txBox="1"/>
          <p:nvPr/>
        </p:nvSpPr>
        <p:spPr>
          <a:xfrm>
            <a:off x="3699900" y="2901925"/>
            <a:ext cx="19899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Очисні споруди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4" name="Google Shape;354;gf452c847b6_0_3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900" y="132573"/>
            <a:ext cx="673201" cy="6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f452c847b6_0_344"/>
          <p:cNvSpPr txBox="1"/>
          <p:nvPr/>
        </p:nvSpPr>
        <p:spPr>
          <a:xfrm>
            <a:off x="2451900" y="920500"/>
            <a:ext cx="3237900" cy="3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Транспортна інфраструктура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gf452c847b6_0_344"/>
          <p:cNvSpPr txBox="1">
            <a:spLocks noGrp="1"/>
          </p:cNvSpPr>
          <p:nvPr>
            <p:ph type="ctrTitle"/>
          </p:nvPr>
        </p:nvSpPr>
        <p:spPr>
          <a:xfrm>
            <a:off x="920100" y="0"/>
            <a:ext cx="41385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ІНФРАСТРУКТУРА </a:t>
            </a:r>
            <a:b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ДЛЯ БІЗНЕСУ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f452c847b6_0_371"/>
          <p:cNvPicPr preferRelativeResize="0"/>
          <p:nvPr/>
        </p:nvPicPr>
        <p:blipFill rotWithShape="1">
          <a:blip r:embed="rId3">
            <a:alphaModFix/>
          </a:blip>
          <a:srcRect t="47" b="69"/>
          <a:stretch/>
        </p:blipFill>
        <p:spPr>
          <a:xfrm>
            <a:off x="873325" y="776700"/>
            <a:ext cx="8270674" cy="29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f452c847b6_0_3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19</a:t>
            </a:fld>
            <a:endParaRPr/>
          </a:p>
        </p:txBody>
      </p:sp>
      <p:sp>
        <p:nvSpPr>
          <p:cNvPr id="363" name="Google Shape;363;gf452c847b6_0_371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134F5C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f452c847b6_0_371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gf452c847b6_0_371"/>
          <p:cNvSpPr txBox="1"/>
          <p:nvPr/>
        </p:nvSpPr>
        <p:spPr>
          <a:xfrm>
            <a:off x="972802" y="3810800"/>
            <a:ext cx="38601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м. ХХХХХХ створено коворкінг площею 220 кв.м.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Кількість доступних робочих місць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25.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gf452c847b6_0_371"/>
          <p:cNvSpPr txBox="1"/>
          <p:nvPr/>
        </p:nvSpPr>
        <p:spPr>
          <a:xfrm>
            <a:off x="4896950" y="3794250"/>
            <a:ext cx="3963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коворкінгу мікро підприємці можуть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 невелику плату орендувати робоче місце.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Коворкінг проводить навчальні проекти, нетворкінгові події.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gf452c847b6_0_371"/>
          <p:cNvSpPr/>
          <p:nvPr/>
        </p:nvSpPr>
        <p:spPr>
          <a:xfrm>
            <a:off x="689200" y="2718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134F5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2000" b="0" i="0" u="none" strike="noStrike" cap="none">
              <a:solidFill>
                <a:srgbClr val="134F5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68" name="Google Shape;368;gf452c847b6_0_3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00" y="132573"/>
            <a:ext cx="673201" cy="6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f452c847b6_0_371"/>
          <p:cNvSpPr txBox="1">
            <a:spLocks noGrp="1"/>
          </p:cNvSpPr>
          <p:nvPr>
            <p:ph type="ctrTitle"/>
          </p:nvPr>
        </p:nvSpPr>
        <p:spPr>
          <a:xfrm>
            <a:off x="933750" y="115500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ІНФРАСТРУКТУРА ДЛЯ БІЗНЕСУ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0" name="Google Shape;370;gf452c847b6_0_371"/>
          <p:cNvSpPr txBox="1"/>
          <p:nvPr/>
        </p:nvSpPr>
        <p:spPr>
          <a:xfrm>
            <a:off x="1083275" y="626425"/>
            <a:ext cx="14763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Коворкінг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120357995f0_0_24"/>
          <p:cNvPicPr preferRelativeResize="0"/>
          <p:nvPr/>
        </p:nvPicPr>
        <p:blipFill rotWithShape="1">
          <a:blip r:embed="rId3">
            <a:alphaModFix/>
          </a:blip>
          <a:srcRect t="37"/>
          <a:stretch/>
        </p:blipFill>
        <p:spPr>
          <a:xfrm>
            <a:off x="947275" y="-7800"/>
            <a:ext cx="3631900" cy="51512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120357995f0_0_24"/>
          <p:cNvSpPr txBox="1">
            <a:spLocks noGrp="1"/>
          </p:cNvSpPr>
          <p:nvPr>
            <p:ph type="ctrTitle"/>
          </p:nvPr>
        </p:nvSpPr>
        <p:spPr>
          <a:xfrm>
            <a:off x="4710125" y="145850"/>
            <a:ext cx="34038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 b="1">
                <a:latin typeface="Montserrat"/>
                <a:ea typeface="Montserrat"/>
                <a:cs typeface="Montserrat"/>
                <a:sym typeface="Montserrat"/>
              </a:rPr>
              <a:t>ЗМІСТ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g120357995f0_0_24"/>
          <p:cNvSpPr txBox="1"/>
          <p:nvPr/>
        </p:nvSpPr>
        <p:spPr>
          <a:xfrm rot="-5400000">
            <a:off x="-1574675" y="2845189"/>
            <a:ext cx="40017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g120357995f0_0_24"/>
          <p:cNvSpPr/>
          <p:nvPr/>
        </p:nvSpPr>
        <p:spPr>
          <a:xfrm rot="-5400000">
            <a:off x="-1680225" y="2516250"/>
            <a:ext cx="5151300" cy="103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120357995f0_0_24"/>
          <p:cNvSpPr txBox="1"/>
          <p:nvPr/>
        </p:nvSpPr>
        <p:spPr>
          <a:xfrm>
            <a:off x="4658300" y="715850"/>
            <a:ext cx="4409700" cy="43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Загальна інформація</a:t>
            </a:r>
            <a:r>
              <a:rPr lang="uk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.  .  .  .  .  .  .  .  .  .  .  .  .   3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r>
              <a:rPr lang="uk" sz="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.  5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Інвестиційні об’єкти</a:t>
            </a:r>
            <a:r>
              <a:rPr lang="uk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.  .  .  .  .  .  .  .  .  .   7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Природні ресурси</a:t>
            </a:r>
            <a:r>
              <a:rPr lang="uk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.  .  .  .  .  .  .  .  .  .  .  .  10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Геолокація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.  .  .  .  .  .  .  .  .  .  .  .  .  .  .  .  .  13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Інфраструктура для бізнесу</a:t>
            </a: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.  .  .  .  .  .  16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Культурна спадщина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.  .  .  .  .  .  .  .  .  .  </a:t>
            </a:r>
            <a:r>
              <a:rPr lang="uk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Людський капітал та соціальна </a:t>
            </a:r>
            <a:b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інфраструктура</a:t>
            </a: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.  .  .  .  .  .  .  .  .  .  .  .  .  .  23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Локальний бізнес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.  .  .  .  .  .  .  .  .  .  .  .  26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Інструменти сприяння бізнесу</a:t>
            </a:r>
            <a:r>
              <a:rPr lang="uk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.  .  .  29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Стратегічні документи.</a:t>
            </a:r>
            <a:r>
              <a:rPr lang="uk" sz="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.  .  .  .  .  .  .  .  .  .  32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Montserrat"/>
              <a:buChar char="●"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Імідж громади</a:t>
            </a:r>
            <a:r>
              <a:rPr lang="uk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.  .  .  .  .  .  .  .  .  .  .  .  .  .  35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Інвестиційні пропозиції</a:t>
            </a:r>
            <a:r>
              <a:rPr lang="uk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.  .  .  .  .  .  .  .  .  .  .  37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Контакти</a:t>
            </a:r>
            <a:r>
              <a:rPr lang="uk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.  .  .  .  .  .  .  .  .  .  .  .  .  .  .  .  .  .  .  .  .  .  4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7" name="Google Shape;67;g120357995f0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00" y="141700"/>
            <a:ext cx="599750" cy="8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20357995f0_0_289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120357995f0_0_2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20</a:t>
            </a:fld>
            <a:endParaRPr/>
          </a:p>
        </p:txBody>
      </p:sp>
      <p:sp>
        <p:nvSpPr>
          <p:cNvPr id="377" name="Google Shape;377;g120357995f0_0_289"/>
          <p:cNvSpPr txBox="1"/>
          <p:nvPr/>
        </p:nvSpPr>
        <p:spPr>
          <a:xfrm>
            <a:off x="3960000" y="1829300"/>
            <a:ext cx="516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КУЛЬТУРНА СПАДЩИНА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8" name="Google Shape;378;g120357995f0_0_289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g120357995f0_0_289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783F0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 sz="2300" b="0" i="0" u="none" strike="noStrike" cap="none">
              <a:solidFill>
                <a:srgbClr val="783F0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81" name="Google Shape;381;g120357995f0_0_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120357995f0_0_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138" y="1362574"/>
            <a:ext cx="1229712" cy="14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08F1E3C9-D0F2-4E14-B66B-96E33BE03F2A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g120357995f0_0_508" descr="A white building with gold dome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106" y="2566950"/>
            <a:ext cx="4086000" cy="25776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120357995f0_0_5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21</a:t>
            </a:fld>
            <a:endParaRPr/>
          </a:p>
        </p:txBody>
      </p:sp>
      <p:sp>
        <p:nvSpPr>
          <p:cNvPr id="389" name="Google Shape;389;g120357995f0_0_508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120357995f0_0_508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g120357995f0_0_508"/>
          <p:cNvSpPr/>
          <p:nvPr/>
        </p:nvSpPr>
        <p:spPr>
          <a:xfrm>
            <a:off x="689200" y="30236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783F0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 sz="2000" b="0" i="0" u="none" strike="noStrike" cap="none">
              <a:solidFill>
                <a:srgbClr val="783F0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2" name="Google Shape;392;g120357995f0_0_508"/>
          <p:cNvSpPr txBox="1"/>
          <p:nvPr/>
        </p:nvSpPr>
        <p:spPr>
          <a:xfrm>
            <a:off x="785076" y="588875"/>
            <a:ext cx="40347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Монастир оо. Василіян ХІХ ст. у с. ХХХХХХХХХ.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Проживає до 10 священослужителів, постійно проводяться літургії.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щорічні прощі, на кожну з яких приїжджає близько 3000 протчан.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монастирі наявні 2 чудотворні ікони та мощі святого YYYYYY.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g120357995f0_0_508"/>
          <p:cNvSpPr txBox="1"/>
          <p:nvPr/>
        </p:nvSpPr>
        <p:spPr>
          <a:xfrm>
            <a:off x="4977058" y="826775"/>
            <a:ext cx="3764100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Дерев'яна церква Собору Пресвятої Богородиці (1746) у с. YYYYYYYYYYYY.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Церква занесена до реєстру пам'яток архітектури національного значення та охороняється Законом України.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Церква діюча, приймає протчан і туристів.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g120357995f0_0_5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45" y="132574"/>
            <a:ext cx="650025" cy="7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20357995f0_0_508" descr="A picture containing outdoor, rock, stone, build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7125" y="2566959"/>
            <a:ext cx="4140000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20357995f0_0_508"/>
          <p:cNvSpPr txBox="1"/>
          <p:nvPr/>
        </p:nvSpPr>
        <p:spPr>
          <a:xfrm>
            <a:off x="3483750" y="2395950"/>
            <a:ext cx="1426200" cy="3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Монастир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g120357995f0_0_508"/>
          <p:cNvSpPr txBox="1"/>
          <p:nvPr/>
        </p:nvSpPr>
        <p:spPr>
          <a:xfrm>
            <a:off x="6633593" y="2401809"/>
            <a:ext cx="24393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Церква XIIV століття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g120357995f0_0_508"/>
          <p:cNvSpPr txBox="1">
            <a:spLocks noGrp="1"/>
          </p:cNvSpPr>
          <p:nvPr>
            <p:ph type="ctrTitle"/>
          </p:nvPr>
        </p:nvSpPr>
        <p:spPr>
          <a:xfrm>
            <a:off x="933750" y="115500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КУЛЬТУРНА СПАДЩИНА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gf452c847b6_0_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100" y="2584500"/>
            <a:ext cx="4140000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f452c847b6_0_399"/>
          <p:cNvSpPr txBox="1">
            <a:spLocks noGrp="1"/>
          </p:cNvSpPr>
          <p:nvPr>
            <p:ph type="ctrTitle"/>
          </p:nvPr>
        </p:nvSpPr>
        <p:spPr>
          <a:xfrm>
            <a:off x="5060100" y="150000"/>
            <a:ext cx="408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КУЛЬТУРНА СПАДЩИНА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5" name="Google Shape;405;gf452c847b6_0_3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22</a:t>
            </a:fld>
            <a:endParaRPr/>
          </a:p>
        </p:txBody>
      </p:sp>
      <p:sp>
        <p:nvSpPr>
          <p:cNvPr id="406" name="Google Shape;406;gf452c847b6_0_399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f452c847b6_0_399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gf452c847b6_0_399"/>
          <p:cNvSpPr/>
          <p:nvPr/>
        </p:nvSpPr>
        <p:spPr>
          <a:xfrm>
            <a:off x="689200" y="2718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783F0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 sz="2000" b="0" i="0" u="none" strike="noStrike" cap="none">
              <a:solidFill>
                <a:srgbClr val="783F0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09" name="Google Shape;409;gf452c847b6_0_399"/>
          <p:cNvSpPr txBox="1"/>
          <p:nvPr/>
        </p:nvSpPr>
        <p:spPr>
          <a:xfrm>
            <a:off x="4907700" y="813550"/>
            <a:ext cx="42363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с. ХХХХХХХХ. Створено у 2015 році. Комунальне підприємство.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Кількість експонатів – більше 550.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Працює щодня, крім понеділка.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Щороку приймає близько 8 тис. відвідувачів.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gf452c847b6_0_399"/>
          <p:cNvSpPr txBox="1"/>
          <p:nvPr/>
        </p:nvSpPr>
        <p:spPr>
          <a:xfrm>
            <a:off x="4907700" y="3038925"/>
            <a:ext cx="41400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Криївка воїнів УПА 40-х років ХХ століття.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Довжина криївки – 35 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Всередині облаштовано невеликий музей.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Наявні історики, які проводять екскурсії.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Локація – у лісі поблизу с. ХХХХХХХХХ.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gf452c847b6_0_399"/>
          <p:cNvSpPr txBox="1"/>
          <p:nvPr/>
        </p:nvSpPr>
        <p:spPr>
          <a:xfrm>
            <a:off x="4827229" y="4417310"/>
            <a:ext cx="15954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Криївка УПА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2" name="Google Shape;412;gf452c847b6_0_3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45" y="132574"/>
            <a:ext cx="650025" cy="7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f452c847b6_0_399" descr="A picture containing grass, outdoor, tree, build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100" y="-13947"/>
            <a:ext cx="4140000" cy="25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f452c847b6_0_399"/>
          <p:cNvSpPr txBox="1"/>
          <p:nvPr/>
        </p:nvSpPr>
        <p:spPr>
          <a:xfrm>
            <a:off x="4374304" y="2109214"/>
            <a:ext cx="22851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Музей гончарства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0357995f0_0_301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120357995f0_0_3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23</a:t>
            </a:fld>
            <a:endParaRPr/>
          </a:p>
        </p:txBody>
      </p:sp>
      <p:sp>
        <p:nvSpPr>
          <p:cNvPr id="421" name="Google Shape;421;g120357995f0_0_301"/>
          <p:cNvSpPr txBox="1"/>
          <p:nvPr/>
        </p:nvSpPr>
        <p:spPr>
          <a:xfrm>
            <a:off x="3960000" y="1676900"/>
            <a:ext cx="5161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ЛЮДСЬКИЙ КАПІТАЛ ТА СОЦІАЛЬНА ІНФРАСТРУКТУРА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22" name="Google Shape;422;g120357995f0_0_301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g120357995f0_0_301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741B4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</a:t>
            </a:r>
            <a:endParaRPr sz="2300" b="0" i="0" u="none" strike="noStrike" cap="none">
              <a:solidFill>
                <a:srgbClr val="741B4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25" name="Google Shape;425;g120357995f0_0_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120357995f0_0_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262" y="1676896"/>
            <a:ext cx="1205475" cy="131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DDB55BE3-5540-4103-B103-DEF9829AAF61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E8C57-6504-46F0-B940-B6F691CB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54155" y="2556451"/>
            <a:ext cx="4089843" cy="2580900"/>
          </a:xfrm>
          <a:prstGeom prst="rect">
            <a:avLst/>
          </a:prstGeom>
        </p:spPr>
      </p:pic>
      <p:pic>
        <p:nvPicPr>
          <p:cNvPr id="432" name="Google Shape;432;gf45b0f6e80_0_90"/>
          <p:cNvPicPr preferRelativeResize="0"/>
          <p:nvPr/>
        </p:nvPicPr>
        <p:blipFill rotWithShape="1">
          <a:blip r:embed="rId4">
            <a:alphaModFix/>
          </a:blip>
          <a:srcRect l="80" t="187" r="77" b="171"/>
          <a:stretch/>
        </p:blipFill>
        <p:spPr>
          <a:xfrm>
            <a:off x="920088" y="-13950"/>
            <a:ext cx="4140001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f45b0f6e80_0_90"/>
          <p:cNvSpPr txBox="1">
            <a:spLocks noGrp="1"/>
          </p:cNvSpPr>
          <p:nvPr>
            <p:ph type="ctrTitle"/>
          </p:nvPr>
        </p:nvSpPr>
        <p:spPr>
          <a:xfrm>
            <a:off x="5060100" y="54800"/>
            <a:ext cx="40674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1700">
                <a:latin typeface="Montserrat ExtraBold"/>
                <a:ea typeface="Montserrat ExtraBold"/>
                <a:cs typeface="Montserrat ExtraBold"/>
                <a:sym typeface="Montserrat ExtraBold"/>
              </a:rPr>
              <a:t>ЛЮДСЬКИЙ КАПІТАЛ ТА СОЦІАЛЬНА ІНФРАСТРУКТУРА</a:t>
            </a:r>
            <a:endParaRPr sz="1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4" name="Google Shape;434;gf45b0f6e80_0_90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f45b0f6e80_0_90"/>
          <p:cNvSpPr txBox="1">
            <a:spLocks noGrp="1"/>
          </p:cNvSpPr>
          <p:nvPr>
            <p:ph type="ctrTitle"/>
          </p:nvPr>
        </p:nvSpPr>
        <p:spPr>
          <a:xfrm rot="-5400910">
            <a:off x="-1811951" y="2470442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gf45b0f6e80_0_90"/>
          <p:cNvSpPr/>
          <p:nvPr/>
        </p:nvSpPr>
        <p:spPr>
          <a:xfrm>
            <a:off x="689200" y="14996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741B4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</a:t>
            </a:r>
            <a:endParaRPr sz="2000" b="0" i="0" u="none" strike="noStrike" cap="none">
              <a:solidFill>
                <a:srgbClr val="741B4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37" name="Google Shape;437;gf45b0f6e80_0_90"/>
          <p:cNvSpPr txBox="1"/>
          <p:nvPr/>
        </p:nvSpPr>
        <p:spPr>
          <a:xfrm>
            <a:off x="4927725" y="674972"/>
            <a:ext cx="4140000" cy="153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громаді 70,6 тис. мешканців. 63% мешканців є працездатними.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Офіційний рівень безробіття – 4% або 1760 осіб (в основному робочі спеціальності).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Середній рівень зарплат є на 30% нижчий, ніж в обл</a:t>
            </a:r>
            <a:r>
              <a:rPr lang="uk-UA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асних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центрах.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gf45b0f6e80_0_90"/>
          <p:cNvSpPr txBox="1"/>
          <p:nvPr/>
        </p:nvSpPr>
        <p:spPr>
          <a:xfrm>
            <a:off x="767700" y="2787350"/>
            <a:ext cx="42924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час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війни до громади перемістилось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 осіб із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івденних та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хідних областей України, в т.ч.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125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жінок та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80 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чоловіків працездатного віку.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Основні спеціальності: освіта, медицина, соціальна служба, будівельна сфера.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Рівень освіти: 58% - середня спеціальна,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42% - вища.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gf45b0f6e80_0_90"/>
          <p:cNvSpPr txBox="1"/>
          <p:nvPr/>
        </p:nvSpPr>
        <p:spPr>
          <a:xfrm>
            <a:off x="4374300" y="2099150"/>
            <a:ext cx="28311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Працездатне населення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gf45b0f6e80_0_90"/>
          <p:cNvSpPr txBox="1"/>
          <p:nvPr/>
        </p:nvSpPr>
        <p:spPr>
          <a:xfrm>
            <a:off x="4150500" y="4512925"/>
            <a:ext cx="15954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Притік ВПО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1" name="Google Shape;441;gf45b0f6e80_0_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44" y="132573"/>
            <a:ext cx="708100" cy="772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f452c847b6_0_443"/>
          <p:cNvPicPr preferRelativeResize="0"/>
          <p:nvPr/>
        </p:nvPicPr>
        <p:blipFill rotWithShape="1">
          <a:blip r:embed="rId3">
            <a:alphaModFix/>
          </a:blip>
          <a:srcRect b="285"/>
          <a:stretch/>
        </p:blipFill>
        <p:spPr>
          <a:xfrm>
            <a:off x="5047650" y="3548"/>
            <a:ext cx="4104000" cy="25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f452c847b6_0_443"/>
          <p:cNvPicPr preferRelativeResize="0"/>
          <p:nvPr/>
        </p:nvPicPr>
        <p:blipFill rotWithShape="1">
          <a:blip r:embed="rId4">
            <a:alphaModFix/>
          </a:blip>
          <a:srcRect b="68"/>
          <a:stretch/>
        </p:blipFill>
        <p:spPr>
          <a:xfrm>
            <a:off x="928275" y="4950"/>
            <a:ext cx="4118400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f452c847b6_0_443"/>
          <p:cNvSpPr txBox="1">
            <a:spLocks noGrp="1"/>
          </p:cNvSpPr>
          <p:nvPr>
            <p:ph type="ctrTitle"/>
          </p:nvPr>
        </p:nvSpPr>
        <p:spPr>
          <a:xfrm>
            <a:off x="920100" y="4514100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1700">
                <a:latin typeface="Montserrat ExtraBold"/>
                <a:ea typeface="Montserrat ExtraBold"/>
                <a:cs typeface="Montserrat ExtraBold"/>
                <a:sym typeface="Montserrat ExtraBold"/>
              </a:rPr>
              <a:t>ЛЮДСЬКИЙ КАПІТАЛ ТА СОЦІАЛЬНА ІНФРАСТРУКТУРА</a:t>
            </a:r>
            <a:endParaRPr sz="1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9" name="Google Shape;449;gf452c847b6_0_4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25</a:t>
            </a:fld>
            <a:endParaRPr/>
          </a:p>
        </p:txBody>
      </p:sp>
      <p:sp>
        <p:nvSpPr>
          <p:cNvPr id="450" name="Google Shape;450;gf452c847b6_0_443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f452c847b6_0_443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2" name="Google Shape;452;gf452c847b6_0_443"/>
          <p:cNvSpPr/>
          <p:nvPr/>
        </p:nvSpPr>
        <p:spPr>
          <a:xfrm>
            <a:off x="689200" y="16520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741B4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</a:t>
            </a:r>
            <a:endParaRPr sz="2000" b="0" i="0" u="none" strike="noStrike" cap="none">
              <a:solidFill>
                <a:srgbClr val="741B4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53" name="Google Shape;453;gf452c847b6_0_443"/>
          <p:cNvSpPr txBox="1"/>
          <p:nvPr/>
        </p:nvSpPr>
        <p:spPr>
          <a:xfrm>
            <a:off x="767700" y="2744075"/>
            <a:ext cx="40347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Є філія ВНЗ «Інститут управління природними ресурсами Університету економіки і права «Крок» (1250 студентів; геодезія, менеджмент, економіка).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Є ВНЗ Коломийський інститут Прикарпатського нац. унів. В.Стуса (1420 студентів; дизайн, філологія, психологія).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43% студентів є з інших громад.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gf452c847b6_0_443"/>
          <p:cNvSpPr txBox="1"/>
          <p:nvPr/>
        </p:nvSpPr>
        <p:spPr>
          <a:xfrm>
            <a:off x="4927050" y="2684325"/>
            <a:ext cx="3764100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громаді знаходиться одна із найбільших лікарень області.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Кількість лікарів та обслуговуючого персоналу – 165.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Кількість ліжкомісць – 120.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Лікарня також обслуговує мешканців сусідніх громад.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gf452c847b6_0_443"/>
          <p:cNvSpPr txBox="1"/>
          <p:nvPr/>
        </p:nvSpPr>
        <p:spPr>
          <a:xfrm>
            <a:off x="1077038" y="2395950"/>
            <a:ext cx="2044500" cy="3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Випускники ВНЗ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gf452c847b6_0_443"/>
          <p:cNvSpPr txBox="1"/>
          <p:nvPr/>
        </p:nvSpPr>
        <p:spPr>
          <a:xfrm>
            <a:off x="6581850" y="2391750"/>
            <a:ext cx="24393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Центральна лікарня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7" name="Google Shape;457;gf452c847b6_0_4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44" y="132573"/>
            <a:ext cx="708100" cy="772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0357995f0_0_313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120357995f0_0_3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26</a:t>
            </a:fld>
            <a:endParaRPr/>
          </a:p>
        </p:txBody>
      </p:sp>
      <p:sp>
        <p:nvSpPr>
          <p:cNvPr id="464" name="Google Shape;464;g120357995f0_0_313"/>
          <p:cNvSpPr txBox="1"/>
          <p:nvPr/>
        </p:nvSpPr>
        <p:spPr>
          <a:xfrm>
            <a:off x="3960000" y="2057900"/>
            <a:ext cx="516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ЛОКАЛЬНИЙ БІЗНЕС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5" name="Google Shape;465;g120357995f0_0_313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g120357995f0_0_313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</a:t>
            </a:r>
            <a:endParaRPr sz="2300" b="0" i="0" u="none" strike="noStrike" cap="none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68" name="Google Shape;468;g120357995f0_0_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20357995f0_0_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595" y="1527400"/>
            <a:ext cx="1378799" cy="137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B8E0125A-E00E-4E0A-AC11-07EC1F3D8629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g120357995f0_0_534" descr="A picture containing mountain, tree, outdoor, na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" t="103" b="10"/>
          <a:stretch/>
        </p:blipFill>
        <p:spPr>
          <a:xfrm>
            <a:off x="920100" y="808275"/>
            <a:ext cx="8236997" cy="222722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120357995f0_0_5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27</a:t>
            </a:fld>
            <a:endParaRPr/>
          </a:p>
        </p:txBody>
      </p:sp>
      <p:sp>
        <p:nvSpPr>
          <p:cNvPr id="476" name="Google Shape;476;g120357995f0_0_534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120357995f0_0_534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g120357995f0_0_534"/>
          <p:cNvSpPr/>
          <p:nvPr/>
        </p:nvSpPr>
        <p:spPr>
          <a:xfrm>
            <a:off x="689200" y="40904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</a:t>
            </a:r>
            <a:endParaRPr sz="2000" b="0" i="0" u="none" strike="noStrike" cap="none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79" name="Google Shape;479;g120357995f0_0_534"/>
          <p:cNvSpPr txBox="1"/>
          <p:nvPr/>
        </p:nvSpPr>
        <p:spPr>
          <a:xfrm>
            <a:off x="796825" y="3213645"/>
            <a:ext cx="4034700" cy="1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400" b="0" i="0" u="none" strike="noStrike" cap="none">
                <a:solidFill>
                  <a:srgbClr val="071940"/>
                </a:solidFill>
                <a:latin typeface="Calibri"/>
                <a:ea typeface="Calibri"/>
                <a:cs typeface="Calibri"/>
                <a:sym typeface="Calibri"/>
              </a:rPr>
              <a:t>В р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адіусі 40 км більше 420 готельно- відпочинкових комплексів, з яких у громаді –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Суттєвий попит на послуги і товари для готельного бізнесу (продукти харчування, текстиль, побутова хімія, транспортні і туристичні послуги тощо).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120357995f0_0_534"/>
          <p:cNvSpPr txBox="1"/>
          <p:nvPr/>
        </p:nvSpPr>
        <p:spPr>
          <a:xfrm>
            <a:off x="4936850" y="3178200"/>
            <a:ext cx="40842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Створено туристичний кластер в регіоні, який об’єднує 70 бізнесів сфери гостинності.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Кластер займається промоцією регіону, а також сприяє розбудові ланцюгів доданої вартості в галузі.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Кластер залучає гранти на розбудову та просування туризму в регіоні.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g120357995f0_0_534"/>
          <p:cNvSpPr txBox="1"/>
          <p:nvPr/>
        </p:nvSpPr>
        <p:spPr>
          <a:xfrm>
            <a:off x="1028525" y="2861875"/>
            <a:ext cx="29739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Багато готельного бізнесу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g120357995f0_0_534"/>
          <p:cNvSpPr txBox="1"/>
          <p:nvPr/>
        </p:nvSpPr>
        <p:spPr>
          <a:xfrm>
            <a:off x="5402798" y="2861875"/>
            <a:ext cx="36414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Туристичний кластер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3" name="Google Shape;483;g120357995f0_0_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98" y="1500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120357995f0_0_534"/>
          <p:cNvSpPr txBox="1">
            <a:spLocks noGrp="1"/>
          </p:cNvSpPr>
          <p:nvPr>
            <p:ph type="ctrTitle"/>
          </p:nvPr>
        </p:nvSpPr>
        <p:spPr>
          <a:xfrm>
            <a:off x="926650" y="166975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ЛОКАЛЬНИЙ БІЗНЕС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gf452c847b6_0_485"/>
          <p:cNvPicPr preferRelativeResize="0"/>
          <p:nvPr/>
        </p:nvPicPr>
        <p:blipFill rotWithShape="1">
          <a:blip r:embed="rId3">
            <a:alphaModFix/>
          </a:blip>
          <a:srcRect t="6" r="31" b="76"/>
          <a:stretch/>
        </p:blipFill>
        <p:spPr>
          <a:xfrm>
            <a:off x="920108" y="2589200"/>
            <a:ext cx="4140001" cy="25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gf452c847b6_0_485"/>
          <p:cNvPicPr preferRelativeResize="0"/>
          <p:nvPr/>
        </p:nvPicPr>
        <p:blipFill rotWithShape="1">
          <a:blip r:embed="rId4">
            <a:alphaModFix/>
          </a:blip>
          <a:srcRect r="19" b="77"/>
          <a:stretch/>
        </p:blipFill>
        <p:spPr>
          <a:xfrm>
            <a:off x="920100" y="-13950"/>
            <a:ext cx="4140001" cy="25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f452c847b6_0_485"/>
          <p:cNvSpPr txBox="1">
            <a:spLocks noGrp="1"/>
          </p:cNvSpPr>
          <p:nvPr>
            <p:ph type="ctrTitle"/>
          </p:nvPr>
        </p:nvSpPr>
        <p:spPr>
          <a:xfrm>
            <a:off x="5060100" y="129300"/>
            <a:ext cx="408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ЛОКАЛЬНИЙ БІЗНЕС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2" name="Google Shape;492;gf452c847b6_0_4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28</a:t>
            </a:fld>
            <a:endParaRPr/>
          </a:p>
        </p:txBody>
      </p:sp>
      <p:sp>
        <p:nvSpPr>
          <p:cNvPr id="493" name="Google Shape;493;gf452c847b6_0_485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f452c847b6_0_485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gf452c847b6_0_485"/>
          <p:cNvSpPr/>
          <p:nvPr/>
        </p:nvSpPr>
        <p:spPr>
          <a:xfrm>
            <a:off x="688276" y="17075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0737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</a:t>
            </a:r>
            <a:endParaRPr sz="2000" b="0" i="0" u="none" strike="noStrike" cap="none">
              <a:solidFill>
                <a:srgbClr val="07376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96" name="Google Shape;496;gf452c847b6_0_485"/>
          <p:cNvSpPr txBox="1"/>
          <p:nvPr/>
        </p:nvSpPr>
        <p:spPr>
          <a:xfrm>
            <a:off x="4907700" y="1008900"/>
            <a:ext cx="41637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Створено молочний кооператив, який об’єднав 30 виробників молока.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Члени кооперативу влітку продукують 4,5 т молока. Кооператив збирає молоко, перевіряє його якість та передає на переробку.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Є перспектива власних переробних потужностей.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gf452c847b6_0_485"/>
          <p:cNvSpPr txBox="1"/>
          <p:nvPr/>
        </p:nvSpPr>
        <p:spPr>
          <a:xfrm>
            <a:off x="4907700" y="3176350"/>
            <a:ext cx="41637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Протягом 2020-21 рр у громаді створено 24 нові підприємства малого і середнього розміру з інвестиціями 85 млн. грн. Активно зростають діючі підприємства (збільшення робочих місць на 14%).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2022 р. громада прийняла 3 релоковані бізнеси (швейне, агропереробка, меблеве).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8" name="Google Shape;498;gf452c847b6_0_4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98" y="1500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gf452c847b6_0_485"/>
          <p:cNvSpPr txBox="1"/>
          <p:nvPr/>
        </p:nvSpPr>
        <p:spPr>
          <a:xfrm>
            <a:off x="4369126" y="702590"/>
            <a:ext cx="26730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Молочний кооператив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gf452c847b6_0_485"/>
          <p:cNvSpPr txBox="1"/>
          <p:nvPr/>
        </p:nvSpPr>
        <p:spPr>
          <a:xfrm>
            <a:off x="4355401" y="2861264"/>
            <a:ext cx="35496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Позитивна</a:t>
            </a:r>
            <a:r>
              <a:rPr lang="uk" sz="1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динаміка інвестицій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20357995f0_0_325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120357995f0_0_3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29</a:t>
            </a:fld>
            <a:endParaRPr/>
          </a:p>
        </p:txBody>
      </p:sp>
      <p:sp>
        <p:nvSpPr>
          <p:cNvPr id="507" name="Google Shape;507;g120357995f0_0_325"/>
          <p:cNvSpPr txBox="1"/>
          <p:nvPr/>
        </p:nvSpPr>
        <p:spPr>
          <a:xfrm>
            <a:off x="3960000" y="1829300"/>
            <a:ext cx="516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ІНСТРУМЕНТИ СПРИЯННЯ БІЗНЕСУ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08" name="Google Shape;508;g120357995f0_0_325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20357995f0_0_325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BF9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8</a:t>
            </a:r>
            <a:endParaRPr sz="2300" b="0" i="0" u="none" strike="noStrike" cap="none">
              <a:solidFill>
                <a:srgbClr val="BF9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11" name="Google Shape;511;g120357995f0_0_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120357995f0_0_3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7200" y="1527397"/>
            <a:ext cx="1425600" cy="14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785910CD-4544-46FC-BD94-0611940EEE03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 l="72" r="160"/>
          <a:stretch/>
        </p:blipFill>
        <p:spPr>
          <a:xfrm>
            <a:off x="125" y="1249750"/>
            <a:ext cx="388800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877050" y="63500"/>
            <a:ext cx="826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68400" y="432800"/>
            <a:ext cx="8175600" cy="103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5113322" y="1346079"/>
            <a:ext cx="137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70,6</a:t>
            </a:r>
            <a:endParaRPr sz="3000" b="0" i="0" u="none" strike="noStrike" cap="none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6544851" y="1361825"/>
            <a:ext cx="2476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Чисельність населення, 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тис. осіб</a:t>
            </a:r>
            <a:endParaRPr sz="13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5146872" y="2190996"/>
            <a:ext cx="137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137</a:t>
            </a:r>
            <a:endParaRPr sz="3000" b="0" i="0" u="none" strike="noStrike" cap="none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6521219" y="2209154"/>
            <a:ext cx="2239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Площа громади, 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кв. км</a:t>
            </a:r>
            <a:endParaRPr sz="13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5179523" y="3196160"/>
            <a:ext cx="12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uk" sz="3000" b="0" i="0" u="none" strike="noStrike" cap="none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11</a:t>
            </a:r>
            <a:endParaRPr sz="3000" b="0" i="0" u="none" strike="noStrike" cap="none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6568019" y="3221044"/>
            <a:ext cx="2239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Кількість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населених пунктів</a:t>
            </a:r>
            <a:endParaRPr sz="13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5253666" y="4484437"/>
            <a:ext cx="3563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" sz="1700" b="0" i="0" u="none" strike="noStrike" cap="none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Коломия</a:t>
            </a:r>
            <a:endParaRPr sz="1700" b="0" i="0" u="none" strike="noStrike" cap="none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5233521" y="4248200"/>
            <a:ext cx="3284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Адміністративний центр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</a:t>
            </a:fld>
            <a:endParaRPr/>
          </a:p>
        </p:txBody>
      </p:sp>
      <p:cxnSp>
        <p:nvCxnSpPr>
          <p:cNvPr id="88" name="Google Shape;88;p9"/>
          <p:cNvCxnSpPr/>
          <p:nvPr/>
        </p:nvCxnSpPr>
        <p:spPr>
          <a:xfrm>
            <a:off x="4181142" y="4083513"/>
            <a:ext cx="45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500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>
            <a:spLocks noGrp="1"/>
          </p:cNvSpPr>
          <p:nvPr>
            <p:ph type="ctrTitle"/>
          </p:nvPr>
        </p:nvSpPr>
        <p:spPr>
          <a:xfrm>
            <a:off x="877025" y="603550"/>
            <a:ext cx="82671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 b="1">
                <a:latin typeface="Montserrat"/>
                <a:ea typeface="Montserrat"/>
                <a:cs typeface="Montserrat"/>
                <a:sym typeface="Montserrat"/>
              </a:rPr>
              <a:t>ЗАГАЛЬНА ІНФОРМАЦІЯ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https://lh4.googleusercontent.com/MdCbVSVbEOw7r5NeGpYkeVtwUuNyK0s4QNKexxjST3fsyP68K0NMBiS3txAXvD7nZ9kYaVUi2aV1Ku7Ai2kwvPd3BxwwcU8INhqv0GNY6dQXyPUcl5Uh2QatIYqPXaBm3nkDgCD5ft5d3e8QBF5O">
            <a:extLst>
              <a:ext uri="{FF2B5EF4-FFF2-40B4-BE49-F238E27FC236}">
                <a16:creationId xmlns:a16="http://schemas.microsoft.com/office/drawing/2014/main" id="{BEEA148A-84C1-4056-889A-2106B0B1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13" y="1393741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3.googleusercontent.com/W5js_LC1p3KS3V_DVWb2CA7Mh9MmJCw-XhkkWKWy0S-AVc7u-SEOV4SbTidfUm8nrUvWTSj1WNT8I0J3tlMbUGszjGD2tm3JWc-bRP3lcxi79mAg5TyTgjq9U1AdkccKEY9iRhB1bG_w_suEQ7cT">
            <a:extLst>
              <a:ext uri="{FF2B5EF4-FFF2-40B4-BE49-F238E27FC236}">
                <a16:creationId xmlns:a16="http://schemas.microsoft.com/office/drawing/2014/main" id="{908FADF0-A52C-4D9B-808F-02F08327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13" y="226575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14_HR-vKKVLlxOoNeqaZXXWp97Ghewps3voEsVpYOdPim8ylQHKEpfmZxPqIBhq1NXz1GvFqHGyXVx8UUO4uoZ16hV-MX3hS4EqG330rW7H3IsQ_-ZLcGDCJcrL9n_MJIhiKVQR9laUgxqwALvLR">
            <a:extLst>
              <a:ext uri="{FF2B5EF4-FFF2-40B4-BE49-F238E27FC236}">
                <a16:creationId xmlns:a16="http://schemas.microsoft.com/office/drawing/2014/main" id="{A1311AAC-893B-41A2-8631-035E7759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13" y="321150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5.googleusercontent.com/iu2B_rQpRT3cy99Np5sVmRRU-Sro7xnv7ALKaTvp10sxCQiZsVt8AeIMQgCZ7H0W6gWnhGs66DdXt-EWgpTKfRXf2xj2OSgTBFte7npRHSJgE2YlAYPAlqJtBUDiUuvVNCGLe-rGlzYbm3vGmkPy">
            <a:extLst>
              <a:ext uri="{FF2B5EF4-FFF2-40B4-BE49-F238E27FC236}">
                <a16:creationId xmlns:a16="http://schemas.microsoft.com/office/drawing/2014/main" id="{398D5D48-0DB3-49E4-9FFA-B925E480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13" y="432710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13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g120357995f0_0_548"/>
          <p:cNvPicPr preferRelativeResize="0"/>
          <p:nvPr/>
        </p:nvPicPr>
        <p:blipFill rotWithShape="1">
          <a:blip r:embed="rId3">
            <a:alphaModFix/>
          </a:blip>
          <a:srcRect b="69"/>
          <a:stretch/>
        </p:blipFill>
        <p:spPr>
          <a:xfrm>
            <a:off x="920108" y="2559975"/>
            <a:ext cx="4140001" cy="25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120357995f0_0_548"/>
          <p:cNvPicPr preferRelativeResize="0"/>
          <p:nvPr/>
        </p:nvPicPr>
        <p:blipFill rotWithShape="1">
          <a:blip r:embed="rId4">
            <a:alphaModFix/>
          </a:blip>
          <a:srcRect r="36"/>
          <a:stretch/>
        </p:blipFill>
        <p:spPr>
          <a:xfrm>
            <a:off x="5032048" y="-10425"/>
            <a:ext cx="4140000" cy="25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120357995f0_0_548"/>
          <p:cNvSpPr txBox="1">
            <a:spLocks noGrp="1"/>
          </p:cNvSpPr>
          <p:nvPr>
            <p:ph type="ctrTitle"/>
          </p:nvPr>
        </p:nvSpPr>
        <p:spPr>
          <a:xfrm>
            <a:off x="948150" y="76200"/>
            <a:ext cx="40839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ІНСТРУМЕНТИ </a:t>
            </a:r>
            <a:b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СПРИЯННЯ БІЗНЕСУ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20" name="Google Shape;520;g120357995f0_0_5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30</a:t>
            </a:fld>
            <a:endParaRPr/>
          </a:p>
        </p:txBody>
      </p:sp>
      <p:sp>
        <p:nvSpPr>
          <p:cNvPr id="521" name="Google Shape;521;g120357995f0_0_548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120357995f0_0_548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g120357995f0_0_548"/>
          <p:cNvSpPr/>
          <p:nvPr/>
        </p:nvSpPr>
        <p:spPr>
          <a:xfrm>
            <a:off x="689200" y="2718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BF9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8</a:t>
            </a:r>
            <a:endParaRPr sz="2000" b="0" i="0" u="none" strike="noStrike" cap="none">
              <a:solidFill>
                <a:srgbClr val="BF9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24" name="Google Shape;524;g120357995f0_0_548"/>
          <p:cNvSpPr txBox="1"/>
          <p:nvPr/>
        </p:nvSpPr>
        <p:spPr>
          <a:xfrm>
            <a:off x="4879650" y="3140475"/>
            <a:ext cx="41400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Програма відшкодування % за кредитами в розмірі облікової ставки для с/г підприємств, в т.ч. переробки.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Період відшкодування – до 3 років, але не більше 150 тис. грн на 1 підприємство.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Річний бюджет програми – 1 млн. грн.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g120357995f0_0_548"/>
          <p:cNvSpPr txBox="1"/>
          <p:nvPr/>
        </p:nvSpPr>
        <p:spPr>
          <a:xfrm>
            <a:off x="805700" y="1206900"/>
            <a:ext cx="4264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Знижено податки на землі с/г призначення до 0,5% для оцінених та до 2% для неоцінених ділянок.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g120357995f0_0_548"/>
          <p:cNvSpPr txBox="1"/>
          <p:nvPr/>
        </p:nvSpPr>
        <p:spPr>
          <a:xfrm>
            <a:off x="2481975" y="2040900"/>
            <a:ext cx="32622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Знижені податки на с/г землі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g120357995f0_0_548"/>
          <p:cNvSpPr txBox="1"/>
          <p:nvPr/>
        </p:nvSpPr>
        <p:spPr>
          <a:xfrm>
            <a:off x="4374300" y="2756475"/>
            <a:ext cx="35637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Відшкодування % за кредитами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8" name="Google Shape;528;g120357995f0_0_5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00" y="149998"/>
            <a:ext cx="705600" cy="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gf452c847b6_0_676"/>
          <p:cNvPicPr preferRelativeResize="0"/>
          <p:nvPr/>
        </p:nvPicPr>
        <p:blipFill rotWithShape="1">
          <a:blip r:embed="rId3">
            <a:alphaModFix/>
          </a:blip>
          <a:srcRect t="70" b="72"/>
          <a:stretch/>
        </p:blipFill>
        <p:spPr>
          <a:xfrm>
            <a:off x="872725" y="776700"/>
            <a:ext cx="8271852" cy="27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gf452c847b6_0_676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f452c847b6_0_676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gf452c847b6_0_676"/>
          <p:cNvSpPr/>
          <p:nvPr/>
        </p:nvSpPr>
        <p:spPr>
          <a:xfrm>
            <a:off x="689200" y="2718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BF9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8</a:t>
            </a:r>
            <a:endParaRPr sz="2000" b="0" i="0" u="none" strike="noStrike" cap="none">
              <a:solidFill>
                <a:srgbClr val="BF9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7" name="Google Shape;537;gf452c847b6_0_676"/>
          <p:cNvSpPr txBox="1"/>
          <p:nvPr/>
        </p:nvSpPr>
        <p:spPr>
          <a:xfrm>
            <a:off x="769688" y="3710300"/>
            <a:ext cx="42627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 молодіжних стартапів із грантовим фондом по 20 тис. грн для 5 проектів.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Пріоритет: туризм, медицина, сільське господарство і переробка. </a:t>
            </a: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2020-21 роки програмою профінансовано 8 проектів.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gf452c847b6_0_676"/>
          <p:cNvSpPr txBox="1"/>
          <p:nvPr/>
        </p:nvSpPr>
        <p:spPr>
          <a:xfrm>
            <a:off x="4832513" y="3710300"/>
            <a:ext cx="42627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громаді створено КП «Агенція сприяння інвестиціям». Агенція займається промоцією громади та бізнесу на її території.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Агенція надає супровід та підтримку локальним підприємцям та інвесторам.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gf452c847b6_0_676"/>
          <p:cNvSpPr txBox="1"/>
          <p:nvPr/>
        </p:nvSpPr>
        <p:spPr>
          <a:xfrm>
            <a:off x="1126325" y="3403100"/>
            <a:ext cx="3220500" cy="3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Щорічний конкурс стартапів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gf452c847b6_0_676"/>
          <p:cNvSpPr txBox="1"/>
          <p:nvPr/>
        </p:nvSpPr>
        <p:spPr>
          <a:xfrm>
            <a:off x="5224250" y="3398900"/>
            <a:ext cx="33891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Агенція сприяння інвестиціям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1" name="Google Shape;541;gf452c847b6_0_6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00" y="149998"/>
            <a:ext cx="705600" cy="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f452c847b6_0_676"/>
          <p:cNvSpPr txBox="1">
            <a:spLocks noGrp="1"/>
          </p:cNvSpPr>
          <p:nvPr>
            <p:ph type="ctrTitle"/>
          </p:nvPr>
        </p:nvSpPr>
        <p:spPr>
          <a:xfrm>
            <a:off x="926650" y="166975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ІНСТРУМЕНТИ СПРИЯННЯ БІЗНЕСУ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20357995f0_0_337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120357995f0_0_3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32</a:t>
            </a:fld>
            <a:endParaRPr/>
          </a:p>
        </p:txBody>
      </p:sp>
      <p:sp>
        <p:nvSpPr>
          <p:cNvPr id="549" name="Google Shape;549;g120357995f0_0_337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g120357995f0_0_337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674EA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</a:t>
            </a:r>
            <a:endParaRPr sz="2300" b="0" i="0" u="none" strike="noStrike" cap="none">
              <a:solidFill>
                <a:srgbClr val="674EA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52" name="Google Shape;552;g120357995f0_0_337"/>
          <p:cNvSpPr txBox="1"/>
          <p:nvPr/>
        </p:nvSpPr>
        <p:spPr>
          <a:xfrm>
            <a:off x="3960000" y="1829300"/>
            <a:ext cx="516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СТРАТЕГІЧНІ ДОКУМЕНТИ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53" name="Google Shape;553;g120357995f0_0_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120357995f0_0_3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8090" y="1527402"/>
            <a:ext cx="1123819" cy="13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2C80C6E8-B12D-4163-AAD2-104E933A7A23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g120357995f0_0_560"/>
          <p:cNvPicPr preferRelativeResize="0"/>
          <p:nvPr/>
        </p:nvPicPr>
        <p:blipFill rotWithShape="1">
          <a:blip r:embed="rId3">
            <a:alphaModFix/>
          </a:blip>
          <a:srcRect l="52" t="50" r="4" b="45"/>
          <a:stretch/>
        </p:blipFill>
        <p:spPr>
          <a:xfrm>
            <a:off x="5004000" y="-9800"/>
            <a:ext cx="4140001" cy="5142994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20357995f0_0_560"/>
          <p:cNvSpPr txBox="1">
            <a:spLocks noGrp="1"/>
          </p:cNvSpPr>
          <p:nvPr>
            <p:ph type="ctrTitle"/>
          </p:nvPr>
        </p:nvSpPr>
        <p:spPr>
          <a:xfrm>
            <a:off x="920100" y="133675"/>
            <a:ext cx="40839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СТРАТЕГІЧНІ ДОКУМЕНТИ</a:t>
            </a:r>
            <a:endParaRPr sz="21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1" name="Google Shape;561;g120357995f0_0_5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33</a:t>
            </a:fld>
            <a:endParaRPr/>
          </a:p>
        </p:txBody>
      </p:sp>
      <p:sp>
        <p:nvSpPr>
          <p:cNvPr id="562" name="Google Shape;562;g120357995f0_0_560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20357995f0_0_560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g120357995f0_0_560"/>
          <p:cNvSpPr/>
          <p:nvPr/>
        </p:nvSpPr>
        <p:spPr>
          <a:xfrm>
            <a:off x="689200" y="30236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674EA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</a:t>
            </a:r>
            <a:endParaRPr sz="2000" b="0" i="0" u="none" strike="noStrike" cap="none">
              <a:solidFill>
                <a:srgbClr val="674EA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65" name="Google Shape;565;g120357995f0_0_560"/>
          <p:cNvSpPr txBox="1"/>
          <p:nvPr/>
        </p:nvSpPr>
        <p:spPr>
          <a:xfrm>
            <a:off x="767700" y="1353700"/>
            <a:ext cx="3597300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Наявна стратегія розвитку громади.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Визначено 3 пріоритетні напрямки бізнесу в громаді: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Туристично-рекреаційний бізнес. 2. Медичний бізнес.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Сільськогосподарський бізнес.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Стратегія: www.yyyyyyyy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g120357995f0_0_560"/>
          <p:cNvSpPr txBox="1"/>
          <p:nvPr/>
        </p:nvSpPr>
        <p:spPr>
          <a:xfrm>
            <a:off x="767800" y="3521475"/>
            <a:ext cx="39522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Розроблено візуальний стиль громади.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Елементи брендбуку уже використовуються в піар-матеріалах, щоб посилити і вирізнити з-поміж інших бренд нашої громади.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g120357995f0_0_560"/>
          <p:cNvSpPr txBox="1"/>
          <p:nvPr/>
        </p:nvSpPr>
        <p:spPr>
          <a:xfrm>
            <a:off x="4189425" y="3181575"/>
            <a:ext cx="14805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Брендбук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g120357995f0_0_560"/>
          <p:cNvSpPr txBox="1"/>
          <p:nvPr/>
        </p:nvSpPr>
        <p:spPr>
          <a:xfrm>
            <a:off x="2436825" y="953300"/>
            <a:ext cx="32622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Стратегія розвитку громади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9" name="Google Shape;569;g120357995f0_0_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20" y="192051"/>
            <a:ext cx="607397" cy="7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gf452c847b6_0_543"/>
          <p:cNvPicPr preferRelativeResize="0"/>
          <p:nvPr/>
        </p:nvPicPr>
        <p:blipFill rotWithShape="1">
          <a:blip r:embed="rId3">
            <a:alphaModFix/>
          </a:blip>
          <a:srcRect l="10" t="164" r="56" b="122"/>
          <a:stretch/>
        </p:blipFill>
        <p:spPr>
          <a:xfrm>
            <a:off x="920100" y="929100"/>
            <a:ext cx="8222399" cy="29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gf452c847b6_0_543"/>
          <p:cNvSpPr txBox="1">
            <a:spLocks noGrp="1"/>
          </p:cNvSpPr>
          <p:nvPr>
            <p:ph type="ctrTitle"/>
          </p:nvPr>
        </p:nvSpPr>
        <p:spPr>
          <a:xfrm>
            <a:off x="920100" y="150000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СТРАТЕГІЧНІ ДОКУМЕНТИ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76" name="Google Shape;576;gf452c847b6_0_5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34</a:t>
            </a:fld>
            <a:endParaRPr/>
          </a:p>
        </p:txBody>
      </p:sp>
      <p:sp>
        <p:nvSpPr>
          <p:cNvPr id="577" name="Google Shape;577;gf452c847b6_0_543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gf452c847b6_0_543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9" name="Google Shape;579;gf452c847b6_0_543"/>
          <p:cNvSpPr/>
          <p:nvPr/>
        </p:nvSpPr>
        <p:spPr>
          <a:xfrm>
            <a:off x="689200" y="2718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674EA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</a:t>
            </a:r>
            <a:endParaRPr sz="2000" b="0" i="0" u="none" strike="noStrike" cap="none">
              <a:solidFill>
                <a:srgbClr val="674EA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80" name="Google Shape;580;gf452c847b6_0_543"/>
          <p:cNvSpPr txBox="1"/>
          <p:nvPr/>
        </p:nvSpPr>
        <p:spPr>
          <a:xfrm>
            <a:off x="767702" y="3887000"/>
            <a:ext cx="38601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Генеральний план розроблений для населених пунктів ХХХХХ, ХХХ, ХХХХХ нашої громади.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Переглянути можна тут: www.yyyyyyyy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gf452c847b6_0_543"/>
          <p:cNvSpPr txBox="1"/>
          <p:nvPr/>
        </p:nvSpPr>
        <p:spPr>
          <a:xfrm>
            <a:off x="4885600" y="3887000"/>
            <a:ext cx="39639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Наявні детальні плани територій.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Переглянути можна тут: www.yyyyyyyy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2" name="Google Shape;582;gf452c847b6_0_543"/>
          <p:cNvSpPr txBox="1"/>
          <p:nvPr/>
        </p:nvSpPr>
        <p:spPr>
          <a:xfrm>
            <a:off x="1163500" y="724800"/>
            <a:ext cx="3408500" cy="3398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Генеральний план </a:t>
            </a:r>
            <a:r>
              <a:rPr lang="uk-UA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м. ХХХХХХХ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3" name="Google Shape;583;gf452c847b6_0_5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20" y="192051"/>
            <a:ext cx="607397" cy="7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20357995f0_0_349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A61C00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g120357995f0_0_3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35</a:t>
            </a:fld>
            <a:endParaRPr/>
          </a:p>
        </p:txBody>
      </p:sp>
      <p:sp>
        <p:nvSpPr>
          <p:cNvPr id="590" name="Google Shape;590;g120357995f0_0_349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g120357995f0_0_349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99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</a:t>
            </a:r>
            <a:endParaRPr sz="2300" b="0" i="0" u="none" strike="noStrike" cap="none">
              <a:solidFill>
                <a:srgbClr val="99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93" name="Google Shape;593;g120357995f0_0_349"/>
          <p:cNvSpPr txBox="1"/>
          <p:nvPr/>
        </p:nvSpPr>
        <p:spPr>
          <a:xfrm>
            <a:off x="3960000" y="2057900"/>
            <a:ext cx="516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ІМІДЖ ГРОМАДИ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94" name="Google Shape;594;g120357995f0_0_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120357995f0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600" y="1640175"/>
            <a:ext cx="1378801" cy="137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20357995f0_0_456">
            <a:extLst>
              <a:ext uri="{FF2B5EF4-FFF2-40B4-BE49-F238E27FC236}">
                <a16:creationId xmlns:a16="http://schemas.microsoft.com/office/drawing/2014/main" id="{9D23E41B-B626-4E5F-8C37-8241EA6A2741}"/>
              </a:ext>
            </a:extLst>
          </p:cNvPr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gf452c847b6_0_763" descr="A picture containing table, person, indoor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54" b="26"/>
          <a:stretch/>
        </p:blipFill>
        <p:spPr>
          <a:xfrm>
            <a:off x="5003990" y="-7961"/>
            <a:ext cx="4140000" cy="513931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f452c847b6_0_763"/>
          <p:cNvSpPr txBox="1">
            <a:spLocks noGrp="1"/>
          </p:cNvSpPr>
          <p:nvPr>
            <p:ph type="ctrTitle"/>
          </p:nvPr>
        </p:nvSpPr>
        <p:spPr>
          <a:xfrm>
            <a:off x="920100" y="150000"/>
            <a:ext cx="408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ІМІДЖ ГРОМАДИ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2" name="Google Shape;602;gf452c847b6_0_7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36</a:t>
            </a:fld>
            <a:endParaRPr/>
          </a:p>
        </p:txBody>
      </p:sp>
      <p:sp>
        <p:nvSpPr>
          <p:cNvPr id="603" name="Google Shape;603;gf452c847b6_0_763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A61C00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f452c847b6_0_763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5" name="Google Shape;605;gf452c847b6_0_763"/>
          <p:cNvSpPr/>
          <p:nvPr/>
        </p:nvSpPr>
        <p:spPr>
          <a:xfrm>
            <a:off x="689200" y="28712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51C75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06" name="Google Shape;606;gf452c847b6_0_763"/>
          <p:cNvSpPr txBox="1"/>
          <p:nvPr/>
        </p:nvSpPr>
        <p:spPr>
          <a:xfrm>
            <a:off x="653825" y="2889675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" sz="1800" b="0" i="0" u="none" strike="noStrike" cap="none">
                <a:solidFill>
                  <a:srgbClr val="99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</a:t>
            </a:r>
            <a:endParaRPr sz="14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f452c847b6_0_763"/>
          <p:cNvSpPr txBox="1"/>
          <p:nvPr/>
        </p:nvSpPr>
        <p:spPr>
          <a:xfrm>
            <a:off x="798900" y="1198475"/>
            <a:ext cx="41400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Громада має імідж екологічної території. Розроблена та впроваджується матриця цілей, що дозволяє сформувати ланцюжок доданої вартості та монетизувати екобренд громади.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Громада ставить екологічні вимоги до діючих та нових бізнесів на своїй території.</a:t>
            </a:r>
            <a:r>
              <a:rPr lang="uk" sz="1400" b="0" i="0" u="none" strike="noStrike" cap="none">
                <a:solidFill>
                  <a:srgbClr val="0719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8" name="Google Shape;608;gf452c847b6_0_763"/>
          <p:cNvSpPr txBox="1"/>
          <p:nvPr/>
        </p:nvSpPr>
        <p:spPr>
          <a:xfrm>
            <a:off x="798925" y="3472825"/>
            <a:ext cx="4140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Громада має успішний досвід залучення грантів від міжнародних організацій. За 2019-2022 роки залучено 5 грантів на суму 4,2 млн грн для проектів туристичної та рекреаційної сфери.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gf452c847b6_0_763"/>
          <p:cNvSpPr txBox="1"/>
          <p:nvPr/>
        </p:nvSpPr>
        <p:spPr>
          <a:xfrm>
            <a:off x="4069439" y="836925"/>
            <a:ext cx="1625700" cy="3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Еко-бренд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0" name="Google Shape;610;gf452c847b6_0_7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75" y="205950"/>
            <a:ext cx="642275" cy="6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gf452c847b6_0_763"/>
          <p:cNvSpPr txBox="1"/>
          <p:nvPr/>
        </p:nvSpPr>
        <p:spPr>
          <a:xfrm>
            <a:off x="3657400" y="3111275"/>
            <a:ext cx="20325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Грантова історія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452c847b6_0_279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f452c847b6_0_279"/>
          <p:cNvSpPr txBox="1">
            <a:spLocks noGrp="1"/>
          </p:cNvSpPr>
          <p:nvPr>
            <p:ph type="ctrTitle"/>
          </p:nvPr>
        </p:nvSpPr>
        <p:spPr>
          <a:xfrm>
            <a:off x="1126325" y="298250"/>
            <a:ext cx="40899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400" b="1">
                <a:latin typeface="Montserrat"/>
                <a:ea typeface="Montserrat"/>
                <a:cs typeface="Montserrat"/>
                <a:sym typeface="Montserrat"/>
              </a:rPr>
              <a:t>ІНВЕСТИЦІЙНІ ПРОПОЗИЦІЇ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8" name="Google Shape;618;gf452c847b6_0_279"/>
          <p:cNvSpPr txBox="1"/>
          <p:nvPr/>
        </p:nvSpPr>
        <p:spPr>
          <a:xfrm>
            <a:off x="1132950" y="4567950"/>
            <a:ext cx="377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endParaRPr sz="1200" b="0" i="0" u="none" strike="noStrike" cap="non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9" name="Google Shape;619;gf452c847b6_0_279"/>
          <p:cNvSpPr txBox="1"/>
          <p:nvPr/>
        </p:nvSpPr>
        <p:spPr>
          <a:xfrm>
            <a:off x="1126325" y="1692350"/>
            <a:ext cx="39975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Представляємо Вам ряд інвестиційних пропозицій, які базуються на наших ключових </a:t>
            </a:r>
            <a:r>
              <a:rPr lang="uk" sz="1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факторах інвестиційної привабливості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а також деякі </a:t>
            </a:r>
            <a:r>
              <a:rPr lang="uk" sz="1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бізнес-ідеї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які найбільше відповідають стратегічним напрямкам розвитку нашої громади.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Запрошуємо створювати нові та розширювати діючі бізнеси на території нашої громади!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gf452c847b6_0_2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37</a:t>
            </a:fld>
            <a:endParaRPr/>
          </a:p>
        </p:txBody>
      </p:sp>
      <p:pic>
        <p:nvPicPr>
          <p:cNvPr id="621" name="Google Shape;621;gf452c847b6_0_279"/>
          <p:cNvPicPr preferRelativeResize="0"/>
          <p:nvPr/>
        </p:nvPicPr>
        <p:blipFill rotWithShape="1">
          <a:blip r:embed="rId3">
            <a:alphaModFix/>
          </a:blip>
          <a:srcRect l="259" r="260"/>
          <a:stretch/>
        </p:blipFill>
        <p:spPr>
          <a:xfrm>
            <a:off x="5004000" y="-13825"/>
            <a:ext cx="4140000" cy="51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f452c847b6_0_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981" y="88124"/>
            <a:ext cx="358642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f452c847b6_0_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932" y="507563"/>
            <a:ext cx="370420" cy="4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f452c847b6_0_2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370" y="988225"/>
            <a:ext cx="274896" cy="4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gf452c847b6_0_2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375" y="1515179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gf452c847b6_0_2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0463" y="2024124"/>
            <a:ext cx="408911" cy="4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f452c847b6_0_2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1962" y="2623078"/>
            <a:ext cx="402348" cy="4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f452c847b6_0_2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3366" y="3171625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f452c847b6_0_27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2738" y="3650974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gf452c847b6_0_27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2725" y="4146925"/>
            <a:ext cx="323153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gf452c847b6_0_2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2738" y="4639275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g120357995f0_0_603"/>
          <p:cNvPicPr preferRelativeResize="0"/>
          <p:nvPr/>
        </p:nvPicPr>
        <p:blipFill rotWithShape="1">
          <a:blip r:embed="rId3">
            <a:alphaModFix/>
          </a:blip>
          <a:srcRect l="-110" t="64" r="25" b="-340"/>
          <a:stretch/>
        </p:blipFill>
        <p:spPr>
          <a:xfrm>
            <a:off x="1417575" y="892375"/>
            <a:ext cx="7726425" cy="42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120357995f0_0_603"/>
          <p:cNvSpPr/>
          <p:nvPr/>
        </p:nvSpPr>
        <p:spPr>
          <a:xfrm>
            <a:off x="1417525" y="-7800"/>
            <a:ext cx="7726500" cy="7188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120357995f0_0_6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38</a:t>
            </a:fld>
            <a:endParaRPr/>
          </a:p>
        </p:txBody>
      </p:sp>
      <p:sp>
        <p:nvSpPr>
          <p:cNvPr id="639" name="Google Shape;639;g120357995f0_0_603"/>
          <p:cNvSpPr txBox="1">
            <a:spLocks noGrp="1"/>
          </p:cNvSpPr>
          <p:nvPr>
            <p:ph type="ctrTitle"/>
          </p:nvPr>
        </p:nvSpPr>
        <p:spPr>
          <a:xfrm>
            <a:off x="1670200" y="16500"/>
            <a:ext cx="72381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ЗЕМЕЛЬНА ДІЛЯНКА + ДЖЕРЕЛО З ЛІКУВАЛЬНОЮ ВОДОЮ </a:t>
            </a:r>
            <a:br>
              <a:rPr lang="uk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 ОЗЕРО В КАРПАТАХ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0" name="Google Shape;640;g120357995f0_0_6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00" y="141700"/>
            <a:ext cx="599750" cy="8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120357995f0_0_603"/>
          <p:cNvSpPr txBox="1"/>
          <p:nvPr/>
        </p:nvSpPr>
        <p:spPr>
          <a:xfrm rot="-5400000">
            <a:off x="-1574675" y="2856625"/>
            <a:ext cx="40017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g120357995f0_0_603"/>
          <p:cNvSpPr/>
          <p:nvPr/>
        </p:nvSpPr>
        <p:spPr>
          <a:xfrm rot="-5400000">
            <a:off x="-1680225" y="2516250"/>
            <a:ext cx="5151300" cy="1032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120357995f0_0_603"/>
          <p:cNvSpPr/>
          <p:nvPr/>
        </p:nvSpPr>
        <p:spPr>
          <a:xfrm>
            <a:off x="1089125" y="1213875"/>
            <a:ext cx="32016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ІНВЕСТИЦІЙНА ПРОПОЗИЦІЯ</a:t>
            </a:r>
            <a:endParaRPr sz="14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f452c847b6_0_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39</a:t>
            </a:fld>
            <a:endParaRPr/>
          </a:p>
        </p:txBody>
      </p:sp>
      <p:sp>
        <p:nvSpPr>
          <p:cNvPr id="649" name="Google Shape;649;gf452c847b6_0_1"/>
          <p:cNvSpPr txBox="1">
            <a:spLocks noGrp="1"/>
          </p:cNvSpPr>
          <p:nvPr>
            <p:ph type="ctrTitle"/>
          </p:nvPr>
        </p:nvSpPr>
        <p:spPr>
          <a:xfrm>
            <a:off x="4321173" y="9550"/>
            <a:ext cx="47001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ЗЕМЕЛЬНА ДІЛЯНКА + </a:t>
            </a:r>
            <a:br>
              <a:rPr lang="uk" sz="1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ДЖЕРЕЛО З ЛІКУВАЛЬНОЮ ВОДОЮ + ОЗЕРО В КАРПАТАХ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0" name="Google Shape;650;gf452c847b6_0_1"/>
          <p:cNvPicPr preferRelativeResize="0"/>
          <p:nvPr/>
        </p:nvPicPr>
        <p:blipFill rotWithShape="1">
          <a:blip r:embed="rId3">
            <a:alphaModFix/>
          </a:blip>
          <a:srcRect l="-110" t="64" r="25" b="-340"/>
          <a:stretch/>
        </p:blipFill>
        <p:spPr>
          <a:xfrm>
            <a:off x="2628000" y="-50"/>
            <a:ext cx="1630710" cy="921349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f452c847b6_0_1"/>
          <p:cNvSpPr txBox="1"/>
          <p:nvPr/>
        </p:nvSpPr>
        <p:spPr>
          <a:xfrm>
            <a:off x="2628000" y="1336500"/>
            <a:ext cx="3246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Розташування: с. XXYYXXYY, поруч озеро, лісиста місцевість, 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6D9EEB"/>
                </a:highlight>
                <a:latin typeface="Montserrat"/>
                <a:ea typeface="Montserrat"/>
                <a:cs typeface="Montserrat"/>
                <a:sym typeface="Montserrat"/>
              </a:rPr>
              <a:t>екологічна зона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підніжжі Карпат.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Площа: 0,52 га. 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Цільове призначення: для будівництва та обслуговування.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Кадастровий номер: 3994222123:01:052:0309.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gf452c847b6_0_1"/>
          <p:cNvSpPr txBox="1"/>
          <p:nvPr/>
        </p:nvSpPr>
        <p:spPr>
          <a:xfrm>
            <a:off x="5722500" y="1358225"/>
            <a:ext cx="3298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Власність: комунальна.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Відстань до с. XXYYXXYY (1 100 осіб) – 2 км (грунтова дорога), 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відстань до м. ХХХХХХХХ (28 600 осіб) – 9 км (асфальт).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радіусі 5 км проживає близько 2800 мешканців.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Відстань до мереж електро-, водо- та газопостачання – 2 км.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3" name="Google Shape;653;gf452c847b6_0_1"/>
          <p:cNvSpPr/>
          <p:nvPr/>
        </p:nvSpPr>
        <p:spPr>
          <a:xfrm>
            <a:off x="0" y="-50"/>
            <a:ext cx="2628000" cy="51435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f452c847b6_0_1"/>
          <p:cNvSpPr txBox="1"/>
          <p:nvPr/>
        </p:nvSpPr>
        <p:spPr>
          <a:xfrm>
            <a:off x="0" y="2120975"/>
            <a:ext cx="26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ХАРАКТЕРИСТИКИ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f452c847b6_0_1"/>
          <p:cNvSpPr txBox="1"/>
          <p:nvPr/>
        </p:nvSpPr>
        <p:spPr>
          <a:xfrm>
            <a:off x="2744925" y="1030100"/>
            <a:ext cx="32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ЗЕМЕЛЬНА ДІЛЯНКА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6" name="Google Shape;656;gf452c847b6_0_1"/>
          <p:cNvSpPr txBox="1"/>
          <p:nvPr/>
        </p:nvSpPr>
        <p:spPr>
          <a:xfrm>
            <a:off x="2744925" y="3672775"/>
            <a:ext cx="412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ДЖЕРЕЛО З ЛІКУВАЛЬНОЮ ВОДОЮ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7" name="Google Shape;657;gf452c847b6_0_1"/>
          <p:cNvSpPr txBox="1"/>
          <p:nvPr/>
        </p:nvSpPr>
        <p:spPr>
          <a:xfrm>
            <a:off x="2628000" y="3980750"/>
            <a:ext cx="3246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Розташування: на території земельної ділянки.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8" name="Google Shape;658;gf452c847b6_0_1"/>
          <p:cNvSpPr txBox="1"/>
          <p:nvPr/>
        </p:nvSpPr>
        <p:spPr>
          <a:xfrm>
            <a:off x="5722500" y="4002475"/>
            <a:ext cx="3246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6D9EEB"/>
                </a:highlight>
                <a:latin typeface="Montserrat"/>
                <a:ea typeface="Montserrat"/>
                <a:cs typeface="Montserrat"/>
                <a:sym typeface="Montserrat"/>
              </a:rPr>
              <a:t>Сульфідна вода</a:t>
            </a: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 60-180 мг/л вільного сірководню; дебіт – 2 м³ на добу.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9" name="Google Shape;659;gf452c847b6_0_1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+38 555 555 55 55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invest@ххххххххх.gromada.org.ua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facebook.com/хххххxxxxxxxxxхх</a:t>
            </a:r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0" name="Google Shape;660;gf452c847b6_0_1"/>
          <p:cNvSpPr txBox="1"/>
          <p:nvPr/>
        </p:nvSpPr>
        <p:spPr>
          <a:xfrm>
            <a:off x="2723550" y="4733725"/>
            <a:ext cx="5911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1" name="Google Shape;661;gf452c847b6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950" y="1171425"/>
            <a:ext cx="802801" cy="8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1"/>
          <p:cNvCxnSpPr/>
          <p:nvPr/>
        </p:nvCxnSpPr>
        <p:spPr>
          <a:xfrm rot="10800000" flipH="1">
            <a:off x="4139900" y="3777450"/>
            <a:ext cx="4474500" cy="2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1"/>
          <p:cNvCxnSpPr/>
          <p:nvPr/>
        </p:nvCxnSpPr>
        <p:spPr>
          <a:xfrm rot="10800000" flipH="1">
            <a:off x="4153825" y="4224300"/>
            <a:ext cx="4502400" cy="14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1"/>
          <p:cNvCxnSpPr/>
          <p:nvPr/>
        </p:nvCxnSpPr>
        <p:spPr>
          <a:xfrm rot="10800000" flipH="1">
            <a:off x="4139900" y="4664525"/>
            <a:ext cx="4500000" cy="6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1"/>
          <p:cNvCxnSpPr/>
          <p:nvPr/>
        </p:nvCxnSpPr>
        <p:spPr>
          <a:xfrm rot="10800000" flipH="1">
            <a:off x="4139900" y="3369175"/>
            <a:ext cx="4500000" cy="27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1"/>
          <p:cNvCxnSpPr/>
          <p:nvPr/>
        </p:nvCxnSpPr>
        <p:spPr>
          <a:xfrm rot="10800000" flipH="1">
            <a:off x="4139900" y="2968850"/>
            <a:ext cx="4502400" cy="14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1"/>
          <p:cNvCxnSpPr/>
          <p:nvPr/>
        </p:nvCxnSpPr>
        <p:spPr>
          <a:xfrm rot="10800000" flipH="1">
            <a:off x="4139900" y="2530975"/>
            <a:ext cx="4500000" cy="27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" y="1241100"/>
            <a:ext cx="3888000" cy="388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1"/>
          <p:cNvCxnSpPr/>
          <p:nvPr/>
        </p:nvCxnSpPr>
        <p:spPr>
          <a:xfrm rot="10800000" flipH="1">
            <a:off x="4139900" y="2098400"/>
            <a:ext cx="4500000" cy="41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1"/>
          <p:cNvSpPr txBox="1"/>
          <p:nvPr/>
        </p:nvSpPr>
        <p:spPr>
          <a:xfrm>
            <a:off x="4000625" y="1255000"/>
            <a:ext cx="47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Відстані від Коломиї</a:t>
            </a:r>
            <a:endParaRPr sz="20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4" name="Google Shape;104;p11"/>
          <p:cNvCxnSpPr/>
          <p:nvPr/>
        </p:nvCxnSpPr>
        <p:spPr>
          <a:xfrm>
            <a:off x="4086575" y="4231725"/>
            <a:ext cx="4572000" cy="1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5" name="Google Shape;105;p11"/>
          <p:cNvCxnSpPr/>
          <p:nvPr/>
        </p:nvCxnSpPr>
        <p:spPr>
          <a:xfrm>
            <a:off x="4086575" y="4667700"/>
            <a:ext cx="4068000" cy="1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6" name="Google Shape;106;p11"/>
          <p:cNvCxnSpPr/>
          <p:nvPr/>
        </p:nvCxnSpPr>
        <p:spPr>
          <a:xfrm>
            <a:off x="4086575" y="3795750"/>
            <a:ext cx="2494800" cy="1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7" name="Google Shape;107;p11"/>
          <p:cNvCxnSpPr/>
          <p:nvPr/>
        </p:nvCxnSpPr>
        <p:spPr>
          <a:xfrm>
            <a:off x="4086575" y="3384500"/>
            <a:ext cx="2754000" cy="12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8" name="Google Shape;108;p11"/>
          <p:cNvCxnSpPr/>
          <p:nvPr/>
        </p:nvCxnSpPr>
        <p:spPr>
          <a:xfrm>
            <a:off x="4086575" y="2973250"/>
            <a:ext cx="1522800" cy="12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09" name="Google Shape;109;p11"/>
          <p:cNvCxnSpPr/>
          <p:nvPr/>
        </p:nvCxnSpPr>
        <p:spPr>
          <a:xfrm>
            <a:off x="4086575" y="2542800"/>
            <a:ext cx="1490400" cy="1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10" name="Google Shape;110;p11"/>
          <p:cNvCxnSpPr/>
          <p:nvPr/>
        </p:nvCxnSpPr>
        <p:spPr>
          <a:xfrm>
            <a:off x="4086575" y="2131550"/>
            <a:ext cx="1944000" cy="12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11" name="Google Shape;111;p11"/>
          <p:cNvSpPr txBox="1">
            <a:spLocks noGrp="1"/>
          </p:cNvSpPr>
          <p:nvPr>
            <p:ph type="sldNum" idx="12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4</a:t>
            </a:fld>
            <a:endParaRPr/>
          </a:p>
        </p:txBody>
      </p:sp>
      <p:cxnSp>
        <p:nvCxnSpPr>
          <p:cNvPr id="112" name="Google Shape;112;p11"/>
          <p:cNvCxnSpPr/>
          <p:nvPr/>
        </p:nvCxnSpPr>
        <p:spPr>
          <a:xfrm rot="10800000">
            <a:off x="1240525" y="2606700"/>
            <a:ext cx="836400" cy="250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13" name="Google Shape;113;p11"/>
          <p:cNvCxnSpPr/>
          <p:nvPr/>
        </p:nvCxnSpPr>
        <p:spPr>
          <a:xfrm rot="10800000">
            <a:off x="1491325" y="1784400"/>
            <a:ext cx="585600" cy="10731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14" name="Google Shape;114;p11"/>
          <p:cNvSpPr txBox="1"/>
          <p:nvPr/>
        </p:nvSpPr>
        <p:spPr>
          <a:xfrm>
            <a:off x="7139225" y="1798263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 км / 1 год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7139225" y="2218213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46 км / 45 хв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7139225" y="2651038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47 км / 45 хв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7139225" y="3061600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85 км / 1 год 25 хв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7139225" y="3485188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77 км / 1 год 15 хв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7139225" y="3908725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140 км / 2 год 20 хв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7139225" y="4332250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125 км / 2 год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1"/>
          <p:cNvCxnSpPr/>
          <p:nvPr/>
        </p:nvCxnSpPr>
        <p:spPr>
          <a:xfrm flipH="1">
            <a:off x="1268275" y="2857500"/>
            <a:ext cx="794700" cy="125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2" name="Google Shape;122;p11"/>
          <p:cNvCxnSpPr/>
          <p:nvPr/>
        </p:nvCxnSpPr>
        <p:spPr>
          <a:xfrm flipH="1">
            <a:off x="933925" y="2829625"/>
            <a:ext cx="1143000" cy="4599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3" name="Google Shape;123;p11"/>
          <p:cNvCxnSpPr/>
          <p:nvPr/>
        </p:nvCxnSpPr>
        <p:spPr>
          <a:xfrm>
            <a:off x="2057400" y="2850625"/>
            <a:ext cx="1580700" cy="648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4" name="Google Shape;124;p11"/>
          <p:cNvCxnSpPr/>
          <p:nvPr/>
        </p:nvCxnSpPr>
        <p:spPr>
          <a:xfrm flipH="1">
            <a:off x="495700" y="2838225"/>
            <a:ext cx="1574100" cy="1623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5" name="Google Shape;125;p11"/>
          <p:cNvCxnSpPr/>
          <p:nvPr/>
        </p:nvCxnSpPr>
        <p:spPr>
          <a:xfrm>
            <a:off x="2035100" y="2829625"/>
            <a:ext cx="1794900" cy="1458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26" name="Google Shape;126;p11"/>
          <p:cNvSpPr txBox="1">
            <a:spLocks noGrp="1"/>
          </p:cNvSpPr>
          <p:nvPr>
            <p:ph type="ctrTitle"/>
          </p:nvPr>
        </p:nvSpPr>
        <p:spPr>
          <a:xfrm>
            <a:off x="877025" y="603550"/>
            <a:ext cx="82671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 b="1">
                <a:latin typeface="Montserrat"/>
                <a:ea typeface="Montserrat"/>
                <a:cs typeface="Montserrat"/>
                <a:sym typeface="Montserrat"/>
              </a:rPr>
              <a:t>ЗАГАЛЬНА ІНФОРМАЦІЯ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968400" y="432800"/>
            <a:ext cx="8175600" cy="103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500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 txBox="1"/>
          <p:nvPr/>
        </p:nvSpPr>
        <p:spPr>
          <a:xfrm>
            <a:off x="4091225" y="1798263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Івано-Франківськ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4091225" y="2218213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Надвірна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4091225" y="2651038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Яремче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4091225" y="3061600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Поляниця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4091225" y="3485188"/>
            <a:ext cx="18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Чернівці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4091225" y="3908725"/>
            <a:ext cx="297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Пункт пропуску “Ділове” (Румунія)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4091225" y="4332250"/>
            <a:ext cx="310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Пункт пропуску “Порубне” (Румунія)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77;p9">
            <a:extLst>
              <a:ext uri="{FF2B5EF4-FFF2-40B4-BE49-F238E27FC236}">
                <a16:creationId xmlns:a16="http://schemas.microsoft.com/office/drawing/2014/main" id="{35D80FCB-A0A1-4417-B1DC-0CFBAF18689C}"/>
              </a:ext>
            </a:extLst>
          </p:cNvPr>
          <p:cNvSpPr txBox="1"/>
          <p:nvPr/>
        </p:nvSpPr>
        <p:spPr>
          <a:xfrm>
            <a:off x="877050" y="63500"/>
            <a:ext cx="826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f452c847b6_0_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40</a:t>
            </a:fld>
            <a:endParaRPr/>
          </a:p>
        </p:txBody>
      </p:sp>
      <p:sp>
        <p:nvSpPr>
          <p:cNvPr id="667" name="Google Shape;667;gf452c847b6_0_57"/>
          <p:cNvSpPr txBox="1">
            <a:spLocks noGrp="1"/>
          </p:cNvSpPr>
          <p:nvPr>
            <p:ph type="ctrTitle"/>
          </p:nvPr>
        </p:nvSpPr>
        <p:spPr>
          <a:xfrm>
            <a:off x="4321187" y="9550"/>
            <a:ext cx="3928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ЗЕМЕЛЬНА ДІЛЯНКА + 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ДЖЕРЕЛО З ЛІКУВАЛЬНОЮ ВОДОЮ + ОЗЕРО В КАРПАТАХ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8" name="Google Shape;668;gf452c847b6_0_57"/>
          <p:cNvPicPr preferRelativeResize="0"/>
          <p:nvPr/>
        </p:nvPicPr>
        <p:blipFill rotWithShape="1">
          <a:blip r:embed="rId3">
            <a:alphaModFix/>
          </a:blip>
          <a:srcRect l="-110" t="64" r="25" b="-340"/>
          <a:stretch/>
        </p:blipFill>
        <p:spPr>
          <a:xfrm>
            <a:off x="2628000" y="-50"/>
            <a:ext cx="1630710" cy="92134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f452c847b6_0_57"/>
          <p:cNvSpPr txBox="1"/>
          <p:nvPr/>
        </p:nvSpPr>
        <p:spPr>
          <a:xfrm>
            <a:off x="2628000" y="1388825"/>
            <a:ext cx="58446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Лікувально-рекреаційний комплекс.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Готельно-відпочинковий комплекс. 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Кемпінгове або глемпінгове містечко.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Пансіонат для догляду та проживання літніх людей.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Інші бізнеси, в основі яких лежить використання </a:t>
            </a:r>
            <a:b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 збереження природних та екологічних </a:t>
            </a:r>
            <a:b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ресурсів локації.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gf452c847b6_0_57"/>
          <p:cNvSpPr/>
          <p:nvPr/>
        </p:nvSpPr>
        <p:spPr>
          <a:xfrm>
            <a:off x="-10650" y="0"/>
            <a:ext cx="2628000" cy="51435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f452c847b6_0_57"/>
          <p:cNvSpPr txBox="1"/>
          <p:nvPr/>
        </p:nvSpPr>
        <p:spPr>
          <a:xfrm>
            <a:off x="0" y="2120975"/>
            <a:ext cx="260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ІДЕЇ</a:t>
            </a:r>
            <a:br>
              <a:rPr lang="uk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УМОВИ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f452c847b6_0_57"/>
          <p:cNvSpPr txBox="1"/>
          <p:nvPr/>
        </p:nvSpPr>
        <p:spPr>
          <a:xfrm>
            <a:off x="2744925" y="1030100"/>
            <a:ext cx="32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РЕКОМЕНДОВАНІ БІЗНЕС-ІДЕЇ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gf452c847b6_0_57"/>
          <p:cNvSpPr txBox="1"/>
          <p:nvPr/>
        </p:nvSpPr>
        <p:spPr>
          <a:xfrm>
            <a:off x="2744925" y="3215575"/>
            <a:ext cx="412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УМОВИ ВИКОРИСТАННЯ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gf452c847b6_0_57"/>
          <p:cNvSpPr txBox="1"/>
          <p:nvPr/>
        </p:nvSpPr>
        <p:spPr>
          <a:xfrm>
            <a:off x="2628000" y="3599750"/>
            <a:ext cx="494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продаж або в довгострокову оренду </a:t>
            </a:r>
            <a:b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умовою подальших інвестицій.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gf452c847b6_0_57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+38 555 555 55 55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invest@ххххххххх.gromada.org.ua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facebook.com/хххххxxxxxxxxxхх</a:t>
            </a:r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gf452c847b6_0_57"/>
          <p:cNvSpPr txBox="1"/>
          <p:nvPr/>
        </p:nvSpPr>
        <p:spPr>
          <a:xfrm>
            <a:off x="2723550" y="4733725"/>
            <a:ext cx="5911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7" name="Google Shape;677;gf452c847b6_0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950" y="1174775"/>
            <a:ext cx="802800" cy="82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gf452c847b6_0_86"/>
          <p:cNvPicPr preferRelativeResize="0"/>
          <p:nvPr/>
        </p:nvPicPr>
        <p:blipFill rotWithShape="1">
          <a:blip r:embed="rId3">
            <a:alphaModFix/>
          </a:blip>
          <a:srcRect b="40"/>
          <a:stretch/>
        </p:blipFill>
        <p:spPr>
          <a:xfrm>
            <a:off x="1417575" y="892375"/>
            <a:ext cx="7726426" cy="425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gf452c847b6_0_86"/>
          <p:cNvSpPr/>
          <p:nvPr/>
        </p:nvSpPr>
        <p:spPr>
          <a:xfrm>
            <a:off x="1417525" y="-7800"/>
            <a:ext cx="7726500" cy="7188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f452c847b6_0_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41</a:t>
            </a:fld>
            <a:endParaRPr/>
          </a:p>
        </p:txBody>
      </p:sp>
      <p:sp>
        <p:nvSpPr>
          <p:cNvPr id="685" name="Google Shape;685;gf452c847b6_0_86"/>
          <p:cNvSpPr txBox="1">
            <a:spLocks noGrp="1"/>
          </p:cNvSpPr>
          <p:nvPr>
            <p:ph type="ctrTitle"/>
          </p:nvPr>
        </p:nvSpPr>
        <p:spPr>
          <a:xfrm>
            <a:off x="1670200" y="16500"/>
            <a:ext cx="72381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ПАНСІОНАТ ДЛЯ ДОГЛЯДУ ТА ПРОЖИВАННЯ </a:t>
            </a:r>
            <a:br>
              <a:rPr lang="uk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ЛІТНІХ ЛЮДЕЙ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6" name="Google Shape;686;gf452c847b6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00" y="141700"/>
            <a:ext cx="599750" cy="8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f452c847b6_0_86"/>
          <p:cNvSpPr txBox="1"/>
          <p:nvPr/>
        </p:nvSpPr>
        <p:spPr>
          <a:xfrm rot="-5400000">
            <a:off x="-1574675" y="2856625"/>
            <a:ext cx="40017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gf452c847b6_0_86"/>
          <p:cNvSpPr/>
          <p:nvPr/>
        </p:nvSpPr>
        <p:spPr>
          <a:xfrm rot="-5400000">
            <a:off x="-1680225" y="2516250"/>
            <a:ext cx="5151300" cy="103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f452c847b6_0_86"/>
          <p:cNvSpPr/>
          <p:nvPr/>
        </p:nvSpPr>
        <p:spPr>
          <a:xfrm>
            <a:off x="1089125" y="1213875"/>
            <a:ext cx="3201600" cy="3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ІНВЕСТИЦІЙНА ПРОПОЗИЦІЯ</a:t>
            </a:r>
            <a:endParaRPr sz="14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gf452c847b6_0_115"/>
          <p:cNvPicPr preferRelativeResize="0"/>
          <p:nvPr/>
        </p:nvPicPr>
        <p:blipFill rotWithShape="1">
          <a:blip r:embed="rId3">
            <a:alphaModFix/>
          </a:blip>
          <a:srcRect b="39"/>
          <a:stretch/>
        </p:blipFill>
        <p:spPr>
          <a:xfrm>
            <a:off x="2619788" y="9538"/>
            <a:ext cx="1630799" cy="89747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gf452c847b6_0_115"/>
          <p:cNvSpPr/>
          <p:nvPr/>
        </p:nvSpPr>
        <p:spPr>
          <a:xfrm>
            <a:off x="0" y="-50"/>
            <a:ext cx="2628000" cy="51435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gf452c847b6_0_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42</a:t>
            </a:fld>
            <a:endParaRPr/>
          </a:p>
        </p:txBody>
      </p:sp>
      <p:sp>
        <p:nvSpPr>
          <p:cNvPr id="697" name="Google Shape;697;gf452c847b6_0_115"/>
          <p:cNvSpPr txBox="1"/>
          <p:nvPr/>
        </p:nvSpPr>
        <p:spPr>
          <a:xfrm>
            <a:off x="0" y="2120975"/>
            <a:ext cx="26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СУТЬ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f452c847b6_0_115"/>
          <p:cNvSpPr txBox="1"/>
          <p:nvPr/>
        </p:nvSpPr>
        <p:spPr>
          <a:xfrm>
            <a:off x="2744925" y="1030100"/>
            <a:ext cx="32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ОПИС ІДЕЇ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9" name="Google Shape;699;gf452c847b6_0_115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+38 555 555 55 55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invest@ххххххххх.gromada.org.ua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facebook.com/хххххxxxxxxxxxхх</a:t>
            </a:r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gf452c847b6_0_115"/>
          <p:cNvSpPr txBox="1"/>
          <p:nvPr/>
        </p:nvSpPr>
        <p:spPr>
          <a:xfrm>
            <a:off x="2723550" y="4733725"/>
            <a:ext cx="5911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1" name="Google Shape;701;gf452c847b6_0_115"/>
          <p:cNvSpPr txBox="1">
            <a:spLocks noGrp="1"/>
          </p:cNvSpPr>
          <p:nvPr>
            <p:ph type="ctrTitle"/>
          </p:nvPr>
        </p:nvSpPr>
        <p:spPr>
          <a:xfrm>
            <a:off x="4321187" y="9550"/>
            <a:ext cx="3928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ПАНСІОНАТ ДЛЯ ДОГЛЯДУ </a:t>
            </a:r>
            <a:br>
              <a:rPr lang="uk" sz="1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ТА ПРОЖИВАННЯ ЛІТНІХ </a:t>
            </a:r>
            <a:br>
              <a:rPr lang="uk" sz="1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ЛЮДЕЙ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2" name="Google Shape;702;gf452c847b6_0_115"/>
          <p:cNvSpPr txBox="1"/>
          <p:nvPr/>
        </p:nvSpPr>
        <p:spPr>
          <a:xfrm>
            <a:off x="2628000" y="1336500"/>
            <a:ext cx="3246900" cy="2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Лі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кувально-рекреаційний комплекс.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Відпочинково-лікувальний центр для тривалого перебування 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літніх людей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де вони можуть отримувати підтримуюче лікування, активне спілкування та догляд.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3" name="Google Shape;703;gf452c847b6_0_115"/>
          <p:cNvSpPr txBox="1"/>
          <p:nvPr/>
        </p:nvSpPr>
        <p:spPr>
          <a:xfrm>
            <a:off x="5722500" y="1358225"/>
            <a:ext cx="32988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Ключові клієнти – мешканці великих міст Західної України та українці закордоном середнього рівня достатку, які не мають можливості самостійно доглядати за своїми літніми батьками.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регіоні попит на дані послуги перевищує пропозицію. В області немає приватних закладів з подібними послугами.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4" name="Google Shape;704;gf452c847b6_0_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150" y="1140376"/>
            <a:ext cx="824399" cy="8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gf452c847b6_0_97"/>
          <p:cNvPicPr preferRelativeResize="0"/>
          <p:nvPr/>
        </p:nvPicPr>
        <p:blipFill rotWithShape="1">
          <a:blip r:embed="rId3">
            <a:alphaModFix/>
          </a:blip>
          <a:srcRect b="39"/>
          <a:stretch/>
        </p:blipFill>
        <p:spPr>
          <a:xfrm>
            <a:off x="2619788" y="9538"/>
            <a:ext cx="1630799" cy="89747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gf452c847b6_0_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43</a:t>
            </a:fld>
            <a:endParaRPr/>
          </a:p>
        </p:txBody>
      </p:sp>
      <p:sp>
        <p:nvSpPr>
          <p:cNvPr id="711" name="Google Shape;711;gf452c847b6_0_97"/>
          <p:cNvSpPr txBox="1">
            <a:spLocks noGrp="1"/>
          </p:cNvSpPr>
          <p:nvPr>
            <p:ph type="ctrTitle"/>
          </p:nvPr>
        </p:nvSpPr>
        <p:spPr>
          <a:xfrm>
            <a:off x="4321187" y="9550"/>
            <a:ext cx="3928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ПАНСІОНАТ ДЛЯ ДОГЛЯДУ </a:t>
            </a:r>
            <a:br>
              <a:rPr lang="uk" sz="1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ТА ПРОЖИВАННЯ ЛІТНІХ </a:t>
            </a:r>
            <a:br>
              <a:rPr lang="uk" sz="1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ЛЮДЕЙ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2" name="Google Shape;712;gf452c847b6_0_97"/>
          <p:cNvSpPr txBox="1"/>
          <p:nvPr/>
        </p:nvSpPr>
        <p:spPr>
          <a:xfrm>
            <a:off x="2628000" y="1336500"/>
            <a:ext cx="32469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Екологічна зона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сосновий ліс, поруч озеро, м’який клімат.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Наявна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земельна ділянка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с. ХХХХХХХХХХХХ. Площа: 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0,5 га. 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Цільове призначення: для будівництва та обслуговування. 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Кадастровий номер: 3994222123:01:052:0309. 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Власність: комунальна. 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Умови використання: продаж або оренда. 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3" name="Google Shape;713;gf452c847b6_0_97"/>
          <p:cNvSpPr txBox="1"/>
          <p:nvPr/>
        </p:nvSpPr>
        <p:spPr>
          <a:xfrm>
            <a:off x="5722500" y="1358225"/>
            <a:ext cx="3298800" cy="3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Відстань до мереж електро-, водо- та газопостачання </a:t>
            </a:r>
            <a:b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2 км.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території ділянки є 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джерело</a:t>
            </a: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із сульфідною водою з концентрацією від 120 до 180 мг/л вільного сірководню; дебіт – близько 2 м3 на добу.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Відстань до с. ХХХХХХХХХХХХХ (1 100 осіб) – 2 км (грунтова дорога), відстань до м. ХХХХХХХХ </a:t>
            </a:r>
            <a:b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(28 600 осіб) – 9 км (асфальт), відстань до обласного міста YYYYYYY (230 000 осіб) – 60 км.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4" name="Google Shape;714;gf452c847b6_0_97"/>
          <p:cNvSpPr/>
          <p:nvPr/>
        </p:nvSpPr>
        <p:spPr>
          <a:xfrm>
            <a:off x="0" y="-50"/>
            <a:ext cx="2628000" cy="51435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f452c847b6_0_97"/>
          <p:cNvSpPr txBox="1"/>
          <p:nvPr/>
        </p:nvSpPr>
        <p:spPr>
          <a:xfrm>
            <a:off x="0" y="2120975"/>
            <a:ext cx="26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ФАКТОРИ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gf452c847b6_0_97"/>
          <p:cNvSpPr txBox="1"/>
          <p:nvPr/>
        </p:nvSpPr>
        <p:spPr>
          <a:xfrm>
            <a:off x="2744925" y="1030100"/>
            <a:ext cx="59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7" name="Google Shape;717;gf452c847b6_0_97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+38 555 555 55 55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invest@ххххххххх.gromada.org.ua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facebook.com/хххххxxxxxxxxxхх</a:t>
            </a:r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8" name="Google Shape;718;gf452c847b6_0_97"/>
          <p:cNvSpPr txBox="1"/>
          <p:nvPr/>
        </p:nvSpPr>
        <p:spPr>
          <a:xfrm>
            <a:off x="2723550" y="4733725"/>
            <a:ext cx="5911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9" name="Google Shape;719;gf452c847b6_0_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550" y="1168025"/>
            <a:ext cx="813600" cy="8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gf452c847b6_0_141"/>
          <p:cNvPicPr preferRelativeResize="0"/>
          <p:nvPr/>
        </p:nvPicPr>
        <p:blipFill rotWithShape="1">
          <a:blip r:embed="rId3">
            <a:alphaModFix/>
          </a:blip>
          <a:srcRect b="39"/>
          <a:stretch/>
        </p:blipFill>
        <p:spPr>
          <a:xfrm>
            <a:off x="2619788" y="9538"/>
            <a:ext cx="1630799" cy="89747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gf452c847b6_0_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44</a:t>
            </a:fld>
            <a:endParaRPr/>
          </a:p>
        </p:txBody>
      </p:sp>
      <p:sp>
        <p:nvSpPr>
          <p:cNvPr id="726" name="Google Shape;726;gf452c847b6_0_141"/>
          <p:cNvSpPr txBox="1">
            <a:spLocks noGrp="1"/>
          </p:cNvSpPr>
          <p:nvPr>
            <p:ph type="ctrTitle"/>
          </p:nvPr>
        </p:nvSpPr>
        <p:spPr>
          <a:xfrm>
            <a:off x="4321187" y="9550"/>
            <a:ext cx="3928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ПАНСІОНАТ ДЛЯ ДОГЛЯДУ </a:t>
            </a:r>
            <a:br>
              <a:rPr lang="uk" sz="1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ТА ПРОЖИВАННЯ ЛІТНІХ </a:t>
            </a:r>
            <a:br>
              <a:rPr lang="uk" sz="1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 b="1">
                <a:latin typeface="Montserrat"/>
                <a:ea typeface="Montserrat"/>
                <a:cs typeface="Montserrat"/>
                <a:sym typeface="Montserrat"/>
              </a:rPr>
              <a:t>ЛЮДЕЙ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gf452c847b6_0_141"/>
          <p:cNvSpPr txBox="1"/>
          <p:nvPr/>
        </p:nvSpPr>
        <p:spPr>
          <a:xfrm>
            <a:off x="2628000" y="1336500"/>
            <a:ext cx="3246900" cy="30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радіусі 100 км проживає більше 1,1 млн осіб (в т.ч. майже 150 тис пенсіонерів, близько 12% з яких мають дорослих дітей, які працюють закордоном і не можуть за ними доглядати), тому наявний потенційний 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попит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 відповідні послуги.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радіусі 5 км проживає близько 2800 мешканців, в т.ч. близько 230 має медичну або соціальну освіти. Є потенційні 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працівники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gf452c847b6_0_141"/>
          <p:cNvSpPr txBox="1"/>
          <p:nvPr/>
        </p:nvSpPr>
        <p:spPr>
          <a:xfrm>
            <a:off x="5722500" y="1358225"/>
            <a:ext cx="3298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Даний бізнес відповідає визначеним </a:t>
            </a:r>
            <a:r>
              <a:rPr lang="uk" sz="1300" b="1" i="0" u="none" strike="noStrike" cap="none">
                <a:solidFill>
                  <a:schemeClr val="lt1"/>
                </a:solidFill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пріоритетним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напрямкам бізнесу нашої громади, тому може розраховувати на максимальне сприяння.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9" name="Google Shape;729;gf452c847b6_0_141"/>
          <p:cNvSpPr/>
          <p:nvPr/>
        </p:nvSpPr>
        <p:spPr>
          <a:xfrm>
            <a:off x="0" y="-50"/>
            <a:ext cx="2628000" cy="51435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f452c847b6_0_141"/>
          <p:cNvSpPr txBox="1"/>
          <p:nvPr/>
        </p:nvSpPr>
        <p:spPr>
          <a:xfrm>
            <a:off x="0" y="2120975"/>
            <a:ext cx="260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ФАКТОРИ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f452c847b6_0_141"/>
          <p:cNvSpPr txBox="1"/>
          <p:nvPr/>
        </p:nvSpPr>
        <p:spPr>
          <a:xfrm>
            <a:off x="104550" y="4255825"/>
            <a:ext cx="2397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+38 555 555 55 55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invest@ххххххххх.gromada.org.ua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ххххххххх.gromada.org.ua</a:t>
            </a:r>
            <a:b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facebook.com/хххххxxxxxxxxxхх</a:t>
            </a:r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2" name="Google Shape;732;gf452c847b6_0_141"/>
          <p:cNvSpPr txBox="1"/>
          <p:nvPr/>
        </p:nvSpPr>
        <p:spPr>
          <a:xfrm>
            <a:off x="2723550" y="4733725"/>
            <a:ext cx="5911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3" name="Google Shape;733;gf452c847b6_0_141"/>
          <p:cNvSpPr txBox="1"/>
          <p:nvPr/>
        </p:nvSpPr>
        <p:spPr>
          <a:xfrm>
            <a:off x="2744925" y="1030100"/>
            <a:ext cx="59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4" name="Google Shape;734;gf452c847b6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550" y="1168025"/>
            <a:ext cx="813600" cy="8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f452c847b6_0_1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uk"/>
              <a:t>45</a:t>
            </a:fld>
            <a:endParaRPr/>
          </a:p>
        </p:txBody>
      </p:sp>
      <p:sp>
        <p:nvSpPr>
          <p:cNvPr id="756" name="Google Shape;756;gf452c847b6_0_161"/>
          <p:cNvSpPr txBox="1"/>
          <p:nvPr/>
        </p:nvSpPr>
        <p:spPr>
          <a:xfrm>
            <a:off x="253575" y="1245000"/>
            <a:ext cx="4559430" cy="350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 вдячні підприємцям, що працюють на території громади, за створені робочі місця та за спільну працю над добробутом нашої громади.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Основною своєю функцією у сприянні розвитку підприємництва вбачаємо створення сприятливого бізнес-клімату, зручних умов для проживання працівників, надання якісних адміністративних послуг та формування позитивного іміджу нашої громади.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Впевнені у спільному майбутньому!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" sz="1800" b="1" i="0" u="none" strike="noStrike" cap="none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rPr>
              <a:t>Марія Коваль</a:t>
            </a:r>
            <a:br>
              <a:rPr lang="uk" sz="1800" b="1" i="0" u="none" strike="noStrike" cap="none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uk" sz="1800" b="1" i="0" u="none" strike="noStrike" cap="none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rPr>
              <a:t>голова ХХХХХХХХХХХ громади</a:t>
            </a:r>
            <a:endParaRPr sz="1800" b="1" i="0" u="none" strike="noStrike" cap="none">
              <a:solidFill>
                <a:srgbClr val="07376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57" name="Google Shape;757;gf452c847b6_0_161"/>
          <p:cNvSpPr txBox="1">
            <a:spLocks noGrp="1"/>
          </p:cNvSpPr>
          <p:nvPr>
            <p:ph type="ctrTitle"/>
          </p:nvPr>
        </p:nvSpPr>
        <p:spPr>
          <a:xfrm>
            <a:off x="253575" y="518750"/>
            <a:ext cx="47646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800" b="1">
                <a:latin typeface="Montserrat"/>
                <a:ea typeface="Montserrat"/>
                <a:cs typeface="Montserrat"/>
                <a:sym typeface="Montserrat"/>
              </a:rPr>
              <a:t>ЗАПРОШУЄМО ДО СПІВПРАЦІ!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5B20A-F98C-44E2-9BD6-4F91F7B46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74" y="1"/>
            <a:ext cx="4140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f452c847b6_0_253"/>
          <p:cNvSpPr/>
          <p:nvPr/>
        </p:nvSpPr>
        <p:spPr>
          <a:xfrm>
            <a:off x="0" y="4314600"/>
            <a:ext cx="9144000" cy="8388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f452c847b6_0_2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>
                <a:solidFill>
                  <a:schemeClr val="lt1"/>
                </a:solidFill>
              </a:rPr>
              <a:t>46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64" name="Google Shape;764;gf452c847b6_0_253"/>
          <p:cNvSpPr txBox="1"/>
          <p:nvPr/>
        </p:nvSpPr>
        <p:spPr>
          <a:xfrm>
            <a:off x="925550" y="63500"/>
            <a:ext cx="50181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5" name="Google Shape;765;gf452c847b6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gf452c847b6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66" y="4429500"/>
            <a:ext cx="1234983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f452c847b6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1700" y="4384788"/>
            <a:ext cx="659425" cy="6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f452c847b6_0_253"/>
          <p:cNvSpPr txBox="1"/>
          <p:nvPr/>
        </p:nvSpPr>
        <p:spPr>
          <a:xfrm>
            <a:off x="2295300" y="4391250"/>
            <a:ext cx="6396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-UA" sz="11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Шаблон </a:t>
            </a:r>
            <a:r>
              <a:rPr lang="uk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і</a:t>
            </a:r>
            <a:r>
              <a:rPr lang="uk" sz="11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нвестиційн</a:t>
            </a:r>
            <a:r>
              <a:rPr lang="uk-UA" sz="11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ого</a:t>
            </a:r>
            <a:r>
              <a:rPr lang="uk" sz="11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паспорт</a:t>
            </a:r>
            <a:r>
              <a:rPr lang="uk-UA" sz="11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uk" sz="11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розроблено в межах ініціативи «Громада, дружня до бізнесу. Інструменти сприяння бізнесу в громадах», що викону</a:t>
            </a:r>
            <a:r>
              <a:rPr lang="uk-UA" sz="1100" b="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валась</a:t>
            </a:r>
            <a:r>
              <a:rPr lang="uk" sz="11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Клубом Ділових Людей Україна за підтримки Програми «U-LEAD з Європою» у 2022 році.</a:t>
            </a:r>
            <a:endParaRPr sz="11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9" name="Google Shape;769;gf452c847b6_0_253"/>
          <p:cNvPicPr preferRelativeResize="0"/>
          <p:nvPr/>
        </p:nvPicPr>
        <p:blipFill rotWithShape="1">
          <a:blip r:embed="rId6">
            <a:alphaModFix/>
          </a:blip>
          <a:srcRect l="8779" r="12548" b="-19175"/>
          <a:stretch/>
        </p:blipFill>
        <p:spPr>
          <a:xfrm>
            <a:off x="5003992" y="-3950"/>
            <a:ext cx="4140000" cy="51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gf452c847b6_0_253"/>
          <p:cNvSpPr txBox="1"/>
          <p:nvPr/>
        </p:nvSpPr>
        <p:spPr>
          <a:xfrm>
            <a:off x="659600" y="1388544"/>
            <a:ext cx="4519500" cy="238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+38 555 555 55 55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welcome@ххххххххх.gromada.org.ua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ххххххххх.gromada.org.ua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www.facebook.com/ххххххххх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111111, ХХХХХХХХХ область, YYYYYYYY район,</a:t>
            </a:r>
            <a:b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м. ХХХХХХХХХХХХХХ, вул. YYYYYYYY, 111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1" name="Google Shape;771;gf452c847b6_0_2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722" y="3111632"/>
            <a:ext cx="223676" cy="32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gf452c847b6_0_2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9725" y="2532213"/>
            <a:ext cx="223675" cy="2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gf452c847b6_0_2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9725" y="1927797"/>
            <a:ext cx="223674" cy="15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gf452c847b6_0_2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9724" y="1552168"/>
            <a:ext cx="223675" cy="22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gf452c847b6_0_2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725" y="2196463"/>
            <a:ext cx="223675" cy="2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gf452c847b6_0_253"/>
          <p:cNvSpPr txBox="1">
            <a:spLocks noGrp="1"/>
          </p:cNvSpPr>
          <p:nvPr>
            <p:ph type="ctrTitle"/>
          </p:nvPr>
        </p:nvSpPr>
        <p:spPr>
          <a:xfrm>
            <a:off x="264850" y="908350"/>
            <a:ext cx="49143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800" b="1">
                <a:latin typeface="Montserrat"/>
                <a:ea typeface="Montserrat"/>
                <a:cs typeface="Montserrat"/>
                <a:sym typeface="Montserrat"/>
              </a:rPr>
              <a:t>КОНТАКТИ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134F5C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1126325" y="298250"/>
            <a:ext cx="40899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400" b="1">
                <a:latin typeface="Montserrat"/>
                <a:ea typeface="Montserrat"/>
                <a:cs typeface="Montserrat"/>
                <a:sym typeface="Montserrat"/>
              </a:rPr>
              <a:t>ФАКТОРИ </a:t>
            </a:r>
            <a:br>
              <a:rPr lang="uk" sz="24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2400" b="1">
                <a:latin typeface="Montserrat"/>
                <a:ea typeface="Montserrat"/>
                <a:cs typeface="Montserrat"/>
                <a:sym typeface="Montserrat"/>
              </a:rPr>
              <a:t>ІНВЕСТИЦІЙНОЇ ПРИВАБЛИВОСТІ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1132950" y="4567950"/>
            <a:ext cx="414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endParaRPr sz="1200" b="0" i="0" u="none" strike="noStrike" cap="non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l="126" r="95"/>
          <a:stretch/>
        </p:blipFill>
        <p:spPr>
          <a:xfrm>
            <a:off x="5479642" y="-7800"/>
            <a:ext cx="3664358" cy="51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 txBox="1"/>
          <p:nvPr/>
        </p:nvSpPr>
        <p:spPr>
          <a:xfrm>
            <a:off x="1126325" y="1844750"/>
            <a:ext cx="39975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 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об’єкти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ресурси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та 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програми</a:t>
            </a: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нашої громади, які можуть стимулювати 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діючий бізнес розширюватись, </a:t>
            </a:r>
            <a:b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 інвесторів – створювати нові бізнеси. 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Саме сукупність факторів створює сприятливі умови для внутрішніх та зовнішніх інвесторів.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Далі – каталог факторів інвестиційної привабливості нашої громади.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5</a:t>
            </a:fld>
            <a:endParaRPr/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981" y="88124"/>
            <a:ext cx="358642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932" y="507563"/>
            <a:ext cx="370420" cy="4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370" y="988225"/>
            <a:ext cx="274896" cy="4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375" y="1515179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0463" y="2024124"/>
            <a:ext cx="408911" cy="4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1962" y="2623078"/>
            <a:ext cx="402348" cy="4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3366" y="3171625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2738" y="3650974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2725" y="4146925"/>
            <a:ext cx="323153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2738" y="4639275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6</a:t>
            </a:fld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ctrTitle"/>
          </p:nvPr>
        </p:nvSpPr>
        <p:spPr>
          <a:xfrm>
            <a:off x="877025" y="603550"/>
            <a:ext cx="82671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400" b="1"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968400" y="432800"/>
            <a:ext cx="8175600" cy="103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00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 txBox="1"/>
          <p:nvPr/>
        </p:nvSpPr>
        <p:spPr>
          <a:xfrm>
            <a:off x="234900" y="2251425"/>
            <a:ext cx="161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ІНВЕСТИЦІЙНІ ОБ’ЄКТИ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2103075" y="2251425"/>
            <a:ext cx="131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ПРИРОДНІ </a:t>
            </a:r>
            <a:b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РЕСУРСИ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3798450" y="2282925"/>
            <a:ext cx="15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ГЕОЛОКАЦІЯ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5365350" y="2251425"/>
            <a:ext cx="211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ІНФРАСТРУКТУРА</a:t>
            </a:r>
            <a:b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БІЗНЕСУ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7463100" y="2251425"/>
            <a:ext cx="144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КУЛЬТУРНА</a:t>
            </a:r>
            <a:b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СПАДЩИНА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76200" y="3927825"/>
            <a:ext cx="198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ЛЮДСЬКИЙ КАПІТАЛ ТА СОЦІАЛЬНА ІНФРАСТРУКТУРА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1980075" y="3927825"/>
            <a:ext cx="154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ЛОКАЛЬНИЙ БІЗНЕС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3652026" y="3959325"/>
            <a:ext cx="181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ІНСТРУМЕНТИ СПРИЯННЯ БІЗНЕСУ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5365350" y="3927825"/>
            <a:ext cx="211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СТРАТЕГІЧНІ ДОКУМЕНТИ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7463100" y="3927825"/>
            <a:ext cx="144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ІМІДЖ ГРОМАДИ</a:t>
            </a:r>
            <a:endParaRPr sz="14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6" name="Google Shape;1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48" y="1451476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613" y="1419420"/>
            <a:ext cx="688125" cy="75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6562" y="1448484"/>
            <a:ext cx="501817" cy="7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7413" y="1487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4576" y="1447640"/>
            <a:ext cx="642953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250" y="3106750"/>
            <a:ext cx="695687" cy="7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63438" y="3113617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01325" y="31229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55475" y="3195550"/>
            <a:ext cx="596304" cy="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24450" y="3225833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77;p9">
            <a:extLst>
              <a:ext uri="{FF2B5EF4-FFF2-40B4-BE49-F238E27FC236}">
                <a16:creationId xmlns:a16="http://schemas.microsoft.com/office/drawing/2014/main" id="{4E1843BA-EAE5-474C-81E4-B8C858DECC4F}"/>
              </a:ext>
            </a:extLst>
          </p:cNvPr>
          <p:cNvSpPr txBox="1"/>
          <p:nvPr/>
        </p:nvSpPr>
        <p:spPr>
          <a:xfrm>
            <a:off x="877050" y="63500"/>
            <a:ext cx="826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ГРОМАДА, 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0357995f0_0_456"/>
          <p:cNvSpPr/>
          <p:nvPr/>
        </p:nvSpPr>
        <p:spPr>
          <a:xfrm>
            <a:off x="0" y="-50"/>
            <a:ext cx="3960000" cy="51435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20357995f0_0_4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7</a:t>
            </a:fld>
            <a:endParaRPr/>
          </a:p>
        </p:txBody>
      </p:sp>
      <p:sp>
        <p:nvSpPr>
          <p:cNvPr id="192" name="Google Shape;192;g120357995f0_0_456"/>
          <p:cNvSpPr txBox="1"/>
          <p:nvPr/>
        </p:nvSpPr>
        <p:spPr>
          <a:xfrm>
            <a:off x="3960000" y="1829300"/>
            <a:ext cx="516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ІНВЕСТИЦІЙНІ 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uk" sz="30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ОБ’ЄКТИ</a:t>
            </a:r>
            <a:endParaRPr sz="30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3" name="Google Shape;193;g120357995f0_0_456"/>
          <p:cNvSpPr txBox="1">
            <a:spLocks noGrp="1"/>
          </p:cNvSpPr>
          <p:nvPr>
            <p:ph type="ctrTitle"/>
          </p:nvPr>
        </p:nvSpPr>
        <p:spPr>
          <a:xfrm>
            <a:off x="0" y="136200"/>
            <a:ext cx="396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g120357995f0_0_456"/>
          <p:cNvSpPr txBox="1"/>
          <p:nvPr/>
        </p:nvSpPr>
        <p:spPr>
          <a:xfrm>
            <a:off x="4125950" y="63500"/>
            <a:ext cx="5018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ХХХХХХХХХХХХХХ ГРОМАДА</a:t>
            </a:r>
            <a:b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YYYYYYYYYYYYYYY область, Україна, 2022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g120357995f0_0_456"/>
          <p:cNvSpPr/>
          <p:nvPr/>
        </p:nvSpPr>
        <p:spPr>
          <a:xfrm>
            <a:off x="3596275" y="807400"/>
            <a:ext cx="720000" cy="720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uk" sz="2300" b="0" i="0" u="none" strike="noStrike" cap="none">
                <a:solidFill>
                  <a:srgbClr val="B45F0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2300" b="0" i="0" u="none" strike="noStrike" cap="none">
              <a:solidFill>
                <a:srgbClr val="B45F0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96" name="Google Shape;196;g120357995f0_0_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975" y="132575"/>
            <a:ext cx="599750" cy="8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0357995f0_0_4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827" y="1527399"/>
            <a:ext cx="1404349" cy="140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f45b0f6e80_0_63"/>
          <p:cNvPicPr preferRelativeResize="0"/>
          <p:nvPr/>
        </p:nvPicPr>
        <p:blipFill rotWithShape="1">
          <a:blip r:embed="rId3">
            <a:alphaModFix/>
          </a:blip>
          <a:srcRect t="45" b="1"/>
          <a:stretch/>
        </p:blipFill>
        <p:spPr>
          <a:xfrm>
            <a:off x="920095" y="2570400"/>
            <a:ext cx="4140001" cy="257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f45b0f6e80_0_63"/>
          <p:cNvPicPr preferRelativeResize="0"/>
          <p:nvPr/>
        </p:nvPicPr>
        <p:blipFill rotWithShape="1">
          <a:blip r:embed="rId4">
            <a:alphaModFix/>
          </a:blip>
          <a:srcRect l="28" t="25" r="60" b="35"/>
          <a:stretch/>
        </p:blipFill>
        <p:spPr>
          <a:xfrm>
            <a:off x="5053025" y="0"/>
            <a:ext cx="4140001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f45b0f6e80_0_63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f45b0f6e80_0_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8</a:t>
            </a:fld>
            <a:endParaRPr/>
          </a:p>
        </p:txBody>
      </p:sp>
      <p:sp>
        <p:nvSpPr>
          <p:cNvPr id="206" name="Google Shape;206;gf45b0f6e80_0_63"/>
          <p:cNvSpPr txBox="1">
            <a:spLocks noGrp="1"/>
          </p:cNvSpPr>
          <p:nvPr>
            <p:ph type="ctrTitle"/>
          </p:nvPr>
        </p:nvSpPr>
        <p:spPr>
          <a:xfrm rot="-5400910">
            <a:off x="-1811951" y="2470442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gf45b0f6e80_0_63"/>
          <p:cNvSpPr txBox="1"/>
          <p:nvPr/>
        </p:nvSpPr>
        <p:spPr>
          <a:xfrm>
            <a:off x="798100" y="567287"/>
            <a:ext cx="4254900" cy="1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с. ХХХХХХХХХ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1,1 га, для виробничих потреб. Власність: комунальна. Кад. № 3994222123:01:052:0301.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Відстань до мереж: електропостачання –  100 м, водопостачання –  200 м., водовідведення –  200 м, газопостачання –  550 м. Відстань до дороги М10 – 500 м.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продаж або в оренду.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gf45b0f6e80_0_63"/>
          <p:cNvSpPr txBox="1"/>
          <p:nvPr/>
        </p:nvSpPr>
        <p:spPr>
          <a:xfrm>
            <a:off x="4939050" y="2764813"/>
            <a:ext cx="4082100" cy="1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с. YYYYYYYY. 850 м2. Власність: комунальна.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Земельна ділянка 20 сот.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Кад. № 3994222123:01:052:0302.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Електропостачання – 10 Вт.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Наявне 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водопостачання та водовідведення. Відстань до точки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газопостачання –  550 м.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Під’їзна дорога – асфальт.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продаж або в оренду.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gf45b0f6e80_0_63"/>
          <p:cNvSpPr txBox="1"/>
          <p:nvPr/>
        </p:nvSpPr>
        <p:spPr>
          <a:xfrm>
            <a:off x="3650325" y="2068550"/>
            <a:ext cx="20793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Земельна ділянка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gf45b0f6e80_0_63"/>
          <p:cNvSpPr txBox="1"/>
          <p:nvPr/>
        </p:nvSpPr>
        <p:spPr>
          <a:xfrm>
            <a:off x="4393375" y="4627788"/>
            <a:ext cx="26493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Складське приміщення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gf45b0f6e80_0_63"/>
          <p:cNvSpPr/>
          <p:nvPr/>
        </p:nvSpPr>
        <p:spPr>
          <a:xfrm>
            <a:off x="689200" y="27950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B45F0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2000" b="0" i="0" u="none" strike="noStrike" cap="none">
              <a:solidFill>
                <a:srgbClr val="B45F0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2" name="Google Shape;212;gf45b0f6e80_0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901" y="130274"/>
            <a:ext cx="689201" cy="6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f45b0f6e80_0_63"/>
          <p:cNvSpPr txBox="1">
            <a:spLocks noGrp="1"/>
          </p:cNvSpPr>
          <p:nvPr>
            <p:ph type="ctrTitle"/>
          </p:nvPr>
        </p:nvSpPr>
        <p:spPr>
          <a:xfrm>
            <a:off x="920100" y="73800"/>
            <a:ext cx="4140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ІНВЕСТИЦІЙНІ ОБ’ЄКТИ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120357995f0_0_88" descr="A large building with a lawn in front of i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54" t="26" r="97" b="77"/>
          <a:stretch/>
        </p:blipFill>
        <p:spPr>
          <a:xfrm>
            <a:off x="920100" y="745600"/>
            <a:ext cx="8223900" cy="2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20357995f0_0_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"/>
              <a:t>9</a:t>
            </a:fld>
            <a:endParaRPr/>
          </a:p>
        </p:txBody>
      </p:sp>
      <p:sp>
        <p:nvSpPr>
          <p:cNvPr id="220" name="Google Shape;220;g120357995f0_0_88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120357995f0_0_88"/>
          <p:cNvSpPr txBox="1"/>
          <p:nvPr/>
        </p:nvSpPr>
        <p:spPr>
          <a:xfrm>
            <a:off x="972802" y="3658400"/>
            <a:ext cx="38601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с. Wwwwwwwww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Площа приміщення 2100 м2, </a:t>
            </a:r>
            <a:b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поверхи, </a:t>
            </a:r>
            <a:r>
              <a:rPr lang="uk" sz="1200">
                <a:latin typeface="Montserrat"/>
                <a:ea typeface="Montserrat"/>
                <a:cs typeface="Montserrat"/>
                <a:sym typeface="Montserrat"/>
              </a:rPr>
              <a:t>будівля </a:t>
            </a: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1950 року.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Земельна ділянка 1,1 га. Кад. № 3994222123:01:052:0305.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120357995f0_0_88"/>
          <p:cNvSpPr txBox="1"/>
          <p:nvPr/>
        </p:nvSpPr>
        <p:spPr>
          <a:xfrm>
            <a:off x="4896950" y="3641850"/>
            <a:ext cx="39639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Власність: приватна.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Електро-, водо-, газопостачання, водовідведення – є.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Під’їзна дорога – асфальт.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uk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продаж.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g120357995f0_0_88"/>
          <p:cNvSpPr txBox="1"/>
          <p:nvPr/>
        </p:nvSpPr>
        <p:spPr>
          <a:xfrm>
            <a:off x="4257100" y="571450"/>
            <a:ext cx="4645800" cy="33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Приміщення і земельна ділянка санаторію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g120357995f0_0_88"/>
          <p:cNvSpPr/>
          <p:nvPr/>
        </p:nvSpPr>
        <p:spPr>
          <a:xfrm>
            <a:off x="0" y="-13950"/>
            <a:ext cx="920100" cy="5151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20357995f0_0_88"/>
          <p:cNvSpPr txBox="1">
            <a:spLocks noGrp="1"/>
          </p:cNvSpPr>
          <p:nvPr>
            <p:ph type="ctrTitle"/>
          </p:nvPr>
        </p:nvSpPr>
        <p:spPr>
          <a:xfrm rot="-5400910">
            <a:off x="-1811951" y="2470396"/>
            <a:ext cx="453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ФАКТОРИ ІНВЕСТИЦІЙНОї ПРИВАБЛИВОСТІ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g120357995f0_0_88"/>
          <p:cNvSpPr/>
          <p:nvPr/>
        </p:nvSpPr>
        <p:spPr>
          <a:xfrm>
            <a:off x="689200" y="1575825"/>
            <a:ext cx="474300" cy="49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rgbClr val="B45F0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2000" b="0" i="0" u="none" strike="noStrike" cap="none">
              <a:solidFill>
                <a:srgbClr val="B45F0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7" name="Google Shape;227;g120357995f0_0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01" y="130274"/>
            <a:ext cx="689201" cy="6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20357995f0_0_88"/>
          <p:cNvSpPr txBox="1">
            <a:spLocks noGrp="1"/>
          </p:cNvSpPr>
          <p:nvPr>
            <p:ph type="ctrTitle"/>
          </p:nvPr>
        </p:nvSpPr>
        <p:spPr>
          <a:xfrm>
            <a:off x="920100" y="73800"/>
            <a:ext cx="82239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uk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ІНВЕСТИЦІЙНІ ОБ’ЄКТИ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2428</Words>
  <Application>Microsoft Office PowerPoint</Application>
  <PresentationFormat>Екран (16:9)</PresentationFormat>
  <Paragraphs>443</Paragraphs>
  <Slides>46</Slides>
  <Notes>46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4" baseType="lpstr">
      <vt:lpstr>Montserrat Black</vt:lpstr>
      <vt:lpstr>Montserrat</vt:lpstr>
      <vt:lpstr>Montserrat SemiBold</vt:lpstr>
      <vt:lpstr>Arial</vt:lpstr>
      <vt:lpstr>Montserrat ExtraBold</vt:lpstr>
      <vt:lpstr>Caveat</vt:lpstr>
      <vt:lpstr>Calibri</vt:lpstr>
      <vt:lpstr>Simple Light</vt:lpstr>
      <vt:lpstr>ІНВЕСТИЦІЙНИЙ ПАСПОРТ</vt:lpstr>
      <vt:lpstr>ЗМІСТ</vt:lpstr>
      <vt:lpstr>ЗАГАЛЬНА ІНФОРМАЦІЯ</vt:lpstr>
      <vt:lpstr>ЗАГАЛЬНА ІНФОРМАЦІЯ</vt:lpstr>
      <vt:lpstr>ФАКТОРИ  ІНВЕСТИЦІЙНОЇ ПРИВАБЛИВОСТІ </vt:lpstr>
      <vt:lpstr>ФАКТОРИ ІНВЕСТИЦІЙНОЇ ПРИВАБЛИВОСТІ</vt:lpstr>
      <vt:lpstr>ФАКТОРИ ІНВЕСТИЦІЙНОЇ ПРИВАБЛИВОСТІ</vt:lpstr>
      <vt:lpstr>ФАКТОРИ ІНВЕСТИЦІЙНОї ПРИВАБЛИВОСТІ</vt:lpstr>
      <vt:lpstr>ФАКТОРИ ІНВЕСТИЦІЙНОї ПРИВАБЛИВОСТІ</vt:lpstr>
      <vt:lpstr>ФАКТОРИ ІНВЕСТИЦІЙНОЇ ПРИВАБЛИВОСТІ</vt:lpstr>
      <vt:lpstr>ПРИРОДНІ РЕСУРСИ</vt:lpstr>
      <vt:lpstr>ПРИРОДНІ РЕСУРСИ</vt:lpstr>
      <vt:lpstr>ФАКТОРИ ІНВЕСТИЦІЙНОЇ ПРИВАБЛИВОСТІ</vt:lpstr>
      <vt:lpstr>ГЕОЛОКАЦІЯ</vt:lpstr>
      <vt:lpstr>ГЕОЛОКАЦІЯ</vt:lpstr>
      <vt:lpstr>ФАКТОРИ ІНВЕСТИЦІЙНОЇ ПРИВАБЛИВОСТІ</vt:lpstr>
      <vt:lpstr>ФАКТОРИ ІНВЕСТИЦІЙНОї ПРИВАБЛИВОСТІ</vt:lpstr>
      <vt:lpstr>ФАКТОРИ ІНВЕСТИЦІЙНОї ПРИВАБЛИВОСТІ</vt:lpstr>
      <vt:lpstr>ФАКТОРИ ІНВЕСТИЦІЙНОї ПРИВАБЛИВОСТІ</vt:lpstr>
      <vt:lpstr>ФАКТОРИ ІНВЕСТИЦІЙНОЇ ПРИВАБЛИВОСТІ</vt:lpstr>
      <vt:lpstr>ФАКТОРИ ІНВЕСТИЦІЙНОї ПРИВАБЛИВОСТІ</vt:lpstr>
      <vt:lpstr>КУЛЬТУРНА СПАДЩИНА</vt:lpstr>
      <vt:lpstr>ФАКТОРИ ІНВЕСТИЦІЙНОЇ ПРИВАБЛИВОСТІ</vt:lpstr>
      <vt:lpstr>ЛЮДСЬКИЙ КАПІТАЛ ТА СОЦІАЛЬНА ІНФРАСТРУКТУРА</vt:lpstr>
      <vt:lpstr>ЛЮДСЬКИЙ КАПІТАЛ ТА СОЦІАЛЬНА ІНФРАСТРУКТУРА</vt:lpstr>
      <vt:lpstr>ФАКТОРИ ІНВЕСТИЦІЙНОЇ ПРИВАБЛИВОСТІ</vt:lpstr>
      <vt:lpstr>ФАКТОРИ ІНВЕСТИЦІЙНОї ПРИВАБЛИВОСТІ</vt:lpstr>
      <vt:lpstr>ЛОКАЛЬНИЙ БІЗНЕС</vt:lpstr>
      <vt:lpstr>ФАКТОРИ ІНВЕСТИЦІЙНОЇ ПРИВАБЛИВОСТІ</vt:lpstr>
      <vt:lpstr>ІНСТРУМЕНТИ  СПРИЯННЯ БІЗНЕСУ</vt:lpstr>
      <vt:lpstr>ФАКТОРИ ІНВЕСТИЦІЙНОї ПРИВАБЛИВОСТІ</vt:lpstr>
      <vt:lpstr>ФАКТОРИ ІНВЕСТИЦІЙНОЇ ПРИВАБЛИВОСТІ</vt:lpstr>
      <vt:lpstr>СТРАТЕГІЧНІ ДОКУМЕНТИ</vt:lpstr>
      <vt:lpstr>СТРАТЕГІЧНІ ДОКУМЕНТИ</vt:lpstr>
      <vt:lpstr>ФАКТОРИ ІНВЕСТИЦІЙНОЇ ПРИВАБЛИВОСТІ</vt:lpstr>
      <vt:lpstr>ІМІДЖ ГРОМАДИ</vt:lpstr>
      <vt:lpstr>ІНВЕСТИЦІЙНІ ПРОПОЗИЦІЇ</vt:lpstr>
      <vt:lpstr>ЗЕМЕЛЬНА ДІЛЯНКА + ДЖЕРЕЛО З ЛІКУВАЛЬНОЮ ВОДОЮ  + ОЗЕРО В КАРПАТАХ</vt:lpstr>
      <vt:lpstr>ЗЕМЕЛЬНА ДІЛЯНКА +  ДЖЕРЕЛО З ЛІКУВАЛЬНОЮ ВОДОЮ + ОЗЕРО В КАРПАТАХ</vt:lpstr>
      <vt:lpstr>ЗЕМЕЛЬНА ДІЛЯНКА +  ДЖЕРЕЛО З ЛІКУВАЛЬНОЮ ВОДОЮ + ОЗЕРО В КАРПАТАХ</vt:lpstr>
      <vt:lpstr>ПАНСІОНАТ ДЛЯ ДОГЛЯДУ ТА ПРОЖИВАННЯ  ЛІТНІХ ЛЮДЕЙ</vt:lpstr>
      <vt:lpstr>ПАНСІОНАТ ДЛЯ ДОГЛЯДУ  ТА ПРОЖИВАННЯ ЛІТНІХ  ЛЮДЕЙ</vt:lpstr>
      <vt:lpstr>ПАНСІОНАТ ДЛЯ ДОГЛЯДУ  ТА ПРОЖИВАННЯ ЛІТНІХ  ЛЮДЕЙ</vt:lpstr>
      <vt:lpstr>ПАНСІОНАТ ДЛЯ ДОГЛЯДУ  ТА ПРОЖИВАННЯ ЛІТНІХ  ЛЮДЕЙ</vt:lpstr>
      <vt:lpstr>ЗАПРОШУЄМО ДО СПІВПРАЦІ!</vt:lpstr>
      <vt:lpstr>КОНТАКТИ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ІНВЕСТИЦІЙНИЙ ПАСПОРТ</dc:title>
  <dc:creator>Mykola Savulyak</dc:creator>
  <cp:lastModifiedBy>Клуб Прінт</cp:lastModifiedBy>
  <cp:revision>15</cp:revision>
  <dcterms:modified xsi:type="dcterms:W3CDTF">2023-01-23T11:01:41Z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4714179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